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handoutMasterIdLst>
    <p:handoutMasterId r:id="rId82"/>
  </p:handoutMasterIdLst>
  <p:sldIdLst>
    <p:sldId id="338" r:id="rId2"/>
    <p:sldId id="358" r:id="rId3"/>
    <p:sldId id="360" r:id="rId4"/>
    <p:sldId id="357" r:id="rId5"/>
    <p:sldId id="337" r:id="rId6"/>
    <p:sldId id="335" r:id="rId7"/>
    <p:sldId id="334" r:id="rId8"/>
    <p:sldId id="298" r:id="rId9"/>
    <p:sldId id="299" r:id="rId10"/>
    <p:sldId id="286" r:id="rId11"/>
    <p:sldId id="261" r:id="rId12"/>
    <p:sldId id="300" r:id="rId13"/>
    <p:sldId id="259" r:id="rId14"/>
    <p:sldId id="260" r:id="rId15"/>
    <p:sldId id="301" r:id="rId16"/>
    <p:sldId id="302" r:id="rId17"/>
    <p:sldId id="321" r:id="rId18"/>
    <p:sldId id="303" r:id="rId19"/>
    <p:sldId id="322" r:id="rId20"/>
    <p:sldId id="256" r:id="rId21"/>
    <p:sldId id="258" r:id="rId22"/>
    <p:sldId id="320" r:id="rId23"/>
    <p:sldId id="332" r:id="rId24"/>
    <p:sldId id="333" r:id="rId25"/>
    <p:sldId id="306" r:id="rId26"/>
    <p:sldId id="307" r:id="rId27"/>
    <p:sldId id="324" r:id="rId28"/>
    <p:sldId id="308" r:id="rId29"/>
    <p:sldId id="309" r:id="rId30"/>
    <p:sldId id="325" r:id="rId31"/>
    <p:sldId id="310" r:id="rId32"/>
    <p:sldId id="311" r:id="rId33"/>
    <p:sldId id="326" r:id="rId34"/>
    <p:sldId id="312" r:id="rId35"/>
    <p:sldId id="313" r:id="rId36"/>
    <p:sldId id="314" r:id="rId37"/>
    <p:sldId id="362" r:id="rId38"/>
    <p:sldId id="327" r:id="rId39"/>
    <p:sldId id="315" r:id="rId40"/>
    <p:sldId id="328" r:id="rId41"/>
    <p:sldId id="316" r:id="rId42"/>
    <p:sldId id="317" r:id="rId43"/>
    <p:sldId id="350" r:id="rId44"/>
    <p:sldId id="351" r:id="rId45"/>
    <p:sldId id="352" r:id="rId46"/>
    <p:sldId id="353" r:id="rId47"/>
    <p:sldId id="354" r:id="rId48"/>
    <p:sldId id="355" r:id="rId49"/>
    <p:sldId id="356" r:id="rId50"/>
    <p:sldId id="318" r:id="rId51"/>
    <p:sldId id="319" r:id="rId52"/>
    <p:sldId id="290" r:id="rId53"/>
    <p:sldId id="330" r:id="rId54"/>
    <p:sldId id="331" r:id="rId55"/>
    <p:sldId id="364" r:id="rId56"/>
    <p:sldId id="365" r:id="rId57"/>
    <p:sldId id="366" r:id="rId58"/>
    <p:sldId id="329" r:id="rId59"/>
    <p:sldId id="340" r:id="rId60"/>
    <p:sldId id="341" r:id="rId61"/>
    <p:sldId id="342" r:id="rId62"/>
    <p:sldId id="336" r:id="rId63"/>
    <p:sldId id="344" r:id="rId64"/>
    <p:sldId id="345" r:id="rId65"/>
    <p:sldId id="363" r:id="rId66"/>
    <p:sldId id="346" r:id="rId67"/>
    <p:sldId id="347" r:id="rId68"/>
    <p:sldId id="348" r:id="rId69"/>
    <p:sldId id="349" r:id="rId70"/>
    <p:sldId id="367" r:id="rId71"/>
    <p:sldId id="368" r:id="rId72"/>
    <p:sldId id="369" r:id="rId73"/>
    <p:sldId id="370" r:id="rId74"/>
    <p:sldId id="371" r:id="rId75"/>
    <p:sldId id="372" r:id="rId76"/>
    <p:sldId id="373" r:id="rId77"/>
    <p:sldId id="374" r:id="rId78"/>
    <p:sldId id="375" r:id="rId79"/>
    <p:sldId id="359" r:id="rId8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nart Andersson" initials="LA" lastIdx="1" clrIdx="0">
    <p:extLst>
      <p:ext uri="{19B8F6BF-5375-455C-9EA6-DF929625EA0E}">
        <p15:presenceInfo xmlns:p15="http://schemas.microsoft.com/office/powerpoint/2012/main" userId="9d31fbd8acc2b3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69" autoAdjust="0"/>
    <p:restoredTop sz="93898" autoAdjust="0"/>
  </p:normalViewPr>
  <p:slideViewPr>
    <p:cSldViewPr snapToGrid="0">
      <p:cViewPr varScale="1">
        <p:scale>
          <a:sx n="53" d="100"/>
          <a:sy n="53" d="100"/>
        </p:scale>
        <p:origin x="60" y="294"/>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763" y="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8056"/>
          </a:xfrm>
          <a:prstGeom prst="rect">
            <a:avLst/>
          </a:prstGeom>
        </p:spPr>
        <p:txBody>
          <a:bodyPr vert="horz" lIns="91440" tIns="45720" rIns="91440" bIns="45720" rtlCol="0"/>
          <a:lstStyle>
            <a:lvl1pPr algn="r">
              <a:defRPr sz="1200"/>
            </a:lvl1pPr>
          </a:lstStyle>
          <a:p>
            <a:fld id="{59041DB8-B66F-4DC8-A96E-33677E0F90FF}" type="datetimeFigureOut">
              <a:rPr lang="en-US" smtClean="0"/>
              <a:t>3/28/2023</a:t>
            </a:fld>
            <a:endParaRPr lang="en-US"/>
          </a:p>
        </p:txBody>
      </p:sp>
      <p:sp>
        <p:nvSpPr>
          <p:cNvPr id="4" name="Footer Placeholder 3"/>
          <p:cNvSpPr>
            <a:spLocks noGrp="1"/>
          </p:cNvSpPr>
          <p:nvPr>
            <p:ph type="ftr" sz="quarter" idx="2"/>
          </p:nvPr>
        </p:nvSpPr>
        <p:spPr>
          <a:xfrm>
            <a:off x="0" y="9428585"/>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5"/>
            <a:ext cx="2945659" cy="498055"/>
          </a:xfrm>
          <a:prstGeom prst="rect">
            <a:avLst/>
          </a:prstGeom>
        </p:spPr>
        <p:txBody>
          <a:bodyPr vert="horz" lIns="91440" tIns="45720" rIns="91440" bIns="45720" rtlCol="0" anchor="b"/>
          <a:lstStyle>
            <a:lvl1pPr algn="r">
              <a:defRPr sz="1200"/>
            </a:lvl1pPr>
          </a:lstStyle>
          <a:p>
            <a:fld id="{1604A0D4-B89B-4ADD-AF9E-38636B40EE4E}" type="slidenum">
              <a:rPr lang="en-US" smtClean="0"/>
              <a:t>‹#›</a:t>
            </a:fld>
            <a:endParaRPr lang="en-US"/>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6"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DEB49C4A-65AC-492D-9701-81B46C3AD0E4}" type="datetimeFigureOut">
              <a:rPr lang="en-US" smtClean="0"/>
              <a:t>3/28/2023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5"/>
            <a:ext cx="5438140" cy="335024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fld id="{82869989-EB00-4EE7-BCB5-25BDC5BB29F8}" type="slidenum">
              <a:rPr lang="en-US" smtClean="0"/>
              <a:t>‹#›</a:t>
            </a:fld>
            <a:endParaRPr lang="en-US"/>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6" userDrawn="1">
          <p15:clr>
            <a:srgbClr val="F26B43"/>
          </p15:clr>
        </p15:guide>
        <p15:guide id="2" pos="214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a:t>
            </a:fld>
            <a:endParaRPr lang="en-US"/>
          </a:p>
        </p:txBody>
      </p:sp>
    </p:spTree>
    <p:extLst>
      <p:ext uri="{BB962C8B-B14F-4D97-AF65-F5344CB8AC3E}">
        <p14:creationId xmlns:p14="http://schemas.microsoft.com/office/powerpoint/2010/main" val="1980303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Öppen anmälan</a:t>
            </a:r>
          </a:p>
          <a:p>
            <a:r>
              <a:rPr lang="sv-SE" dirty="0"/>
              <a:t>	Anmäld först efter administratören har godkänt anmälan</a:t>
            </a:r>
          </a:p>
          <a:p>
            <a:r>
              <a:rPr lang="sv-SE" dirty="0"/>
              <a:t>Direktanmälan</a:t>
            </a:r>
          </a:p>
          <a:p>
            <a:r>
              <a:rPr lang="sv-SE" dirty="0"/>
              <a:t>	Anmäld direkt efter turordning</a:t>
            </a:r>
            <a:endParaRPr lang="en-GB" dirty="0"/>
          </a:p>
        </p:txBody>
      </p:sp>
      <p:sp>
        <p:nvSpPr>
          <p:cNvPr id="4" name="Slide Number Placeholder 3"/>
          <p:cNvSpPr>
            <a:spLocks noGrp="1"/>
          </p:cNvSpPr>
          <p:nvPr>
            <p:ph type="sldNum" sz="quarter" idx="5"/>
          </p:nvPr>
        </p:nvSpPr>
        <p:spPr/>
        <p:txBody>
          <a:bodyPr/>
          <a:lstStyle/>
          <a:p>
            <a:fld id="{82869989-EB00-4EE7-BCB5-25BDC5BB29F8}" type="slidenum">
              <a:rPr lang="en-US" smtClean="0"/>
              <a:t>10</a:t>
            </a:fld>
            <a:endParaRPr lang="en-US"/>
          </a:p>
        </p:txBody>
      </p:sp>
    </p:spTree>
    <p:extLst>
      <p:ext uri="{BB962C8B-B14F-4D97-AF65-F5344CB8AC3E}">
        <p14:creationId xmlns:p14="http://schemas.microsoft.com/office/powerpoint/2010/main" val="1380020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11</a:t>
            </a:fld>
            <a:endParaRPr lang="en-US"/>
          </a:p>
        </p:txBody>
      </p:sp>
    </p:spTree>
    <p:extLst>
      <p:ext uri="{BB962C8B-B14F-4D97-AF65-F5344CB8AC3E}">
        <p14:creationId xmlns:p14="http://schemas.microsoft.com/office/powerpoint/2010/main" val="538888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12</a:t>
            </a:fld>
            <a:endParaRPr lang="en-US"/>
          </a:p>
        </p:txBody>
      </p:sp>
    </p:spTree>
    <p:extLst>
      <p:ext uri="{BB962C8B-B14F-4D97-AF65-F5344CB8AC3E}">
        <p14:creationId xmlns:p14="http://schemas.microsoft.com/office/powerpoint/2010/main" val="3936270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13</a:t>
            </a:fld>
            <a:endParaRPr lang="en-US"/>
          </a:p>
        </p:txBody>
      </p:sp>
    </p:spTree>
    <p:extLst>
      <p:ext uri="{BB962C8B-B14F-4D97-AF65-F5344CB8AC3E}">
        <p14:creationId xmlns:p14="http://schemas.microsoft.com/office/powerpoint/2010/main" val="230597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14</a:t>
            </a:fld>
            <a:endParaRPr lang="en-US"/>
          </a:p>
        </p:txBody>
      </p:sp>
    </p:spTree>
    <p:extLst>
      <p:ext uri="{BB962C8B-B14F-4D97-AF65-F5344CB8AC3E}">
        <p14:creationId xmlns:p14="http://schemas.microsoft.com/office/powerpoint/2010/main" val="1462426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15</a:t>
            </a:fld>
            <a:endParaRPr lang="en-US"/>
          </a:p>
        </p:txBody>
      </p:sp>
    </p:spTree>
    <p:extLst>
      <p:ext uri="{BB962C8B-B14F-4D97-AF65-F5344CB8AC3E}">
        <p14:creationId xmlns:p14="http://schemas.microsoft.com/office/powerpoint/2010/main" val="4226670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16</a:t>
            </a:fld>
            <a:endParaRPr lang="en-US"/>
          </a:p>
        </p:txBody>
      </p:sp>
    </p:spTree>
    <p:extLst>
      <p:ext uri="{BB962C8B-B14F-4D97-AF65-F5344CB8AC3E}">
        <p14:creationId xmlns:p14="http://schemas.microsoft.com/office/powerpoint/2010/main" val="1297972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17</a:t>
            </a:fld>
            <a:endParaRPr lang="en-US"/>
          </a:p>
        </p:txBody>
      </p:sp>
    </p:spTree>
    <p:extLst>
      <p:ext uri="{BB962C8B-B14F-4D97-AF65-F5344CB8AC3E}">
        <p14:creationId xmlns:p14="http://schemas.microsoft.com/office/powerpoint/2010/main" val="215437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18</a:t>
            </a:fld>
            <a:endParaRPr lang="en-US"/>
          </a:p>
        </p:txBody>
      </p:sp>
    </p:spTree>
    <p:extLst>
      <p:ext uri="{BB962C8B-B14F-4D97-AF65-F5344CB8AC3E}">
        <p14:creationId xmlns:p14="http://schemas.microsoft.com/office/powerpoint/2010/main" val="194973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19</a:t>
            </a:fld>
            <a:endParaRPr lang="en-US"/>
          </a:p>
        </p:txBody>
      </p:sp>
    </p:spTree>
    <p:extLst>
      <p:ext uri="{BB962C8B-B14F-4D97-AF65-F5344CB8AC3E}">
        <p14:creationId xmlns:p14="http://schemas.microsoft.com/office/powerpoint/2010/main" val="215345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a:t>
            </a:fld>
            <a:endParaRPr lang="en-US"/>
          </a:p>
        </p:txBody>
      </p:sp>
    </p:spTree>
    <p:extLst>
      <p:ext uri="{BB962C8B-B14F-4D97-AF65-F5344CB8AC3E}">
        <p14:creationId xmlns:p14="http://schemas.microsoft.com/office/powerpoint/2010/main" val="4053981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kern="1200" dirty="0">
                <a:solidFill>
                  <a:schemeClr val="tx1"/>
                </a:solidFill>
                <a:effectLst/>
                <a:latin typeface="+mn-lt"/>
                <a:ea typeface="+mn-ea"/>
                <a:cs typeface="+mn-cs"/>
              </a:rPr>
              <a:t>Relativt antagningsdatum</a:t>
            </a:r>
            <a:br>
              <a:rPr lang="sv-SE" dirty="0"/>
            </a:br>
            <a:r>
              <a:rPr lang="sv-SE" sz="1200" b="0" i="0" kern="1200" dirty="0">
                <a:solidFill>
                  <a:schemeClr val="tx1"/>
                </a:solidFill>
                <a:effectLst/>
                <a:latin typeface="+mn-lt"/>
                <a:ea typeface="+mn-ea"/>
                <a:cs typeface="+mn-cs"/>
              </a:rPr>
              <a:t>Om tiden från antagning till kursstart är mer än 60 dagar sätts förfallodatum till 30 dagar efter antagning. Om antagning sker närmare inpå kursstart än tio dagar blir förfallodatum fem dagar efter antagning. Om tiden mellan antagning och kursstart är mellan 60 dagar och tio dagar minskar tiden som beställaren har på sig att betala successivt (linjärt) från 30 dagar till fem dagar efter antagning.</a:t>
            </a:r>
            <a:endParaRPr lang="en-GB" dirty="0"/>
          </a:p>
        </p:txBody>
      </p:sp>
      <p:sp>
        <p:nvSpPr>
          <p:cNvPr id="4" name="Slide Number Placeholder 3"/>
          <p:cNvSpPr>
            <a:spLocks noGrp="1"/>
          </p:cNvSpPr>
          <p:nvPr>
            <p:ph type="sldNum" sz="quarter" idx="5"/>
          </p:nvPr>
        </p:nvSpPr>
        <p:spPr/>
        <p:txBody>
          <a:bodyPr/>
          <a:lstStyle/>
          <a:p>
            <a:fld id="{82869989-EB00-4EE7-BCB5-25BDC5BB29F8}" type="slidenum">
              <a:rPr lang="en-US" smtClean="0"/>
              <a:t>20</a:t>
            </a:fld>
            <a:endParaRPr lang="en-US"/>
          </a:p>
        </p:txBody>
      </p:sp>
    </p:spTree>
    <p:extLst>
      <p:ext uri="{BB962C8B-B14F-4D97-AF65-F5344CB8AC3E}">
        <p14:creationId xmlns:p14="http://schemas.microsoft.com/office/powerpoint/2010/main" val="4108303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21</a:t>
            </a:fld>
            <a:endParaRPr lang="en-US"/>
          </a:p>
        </p:txBody>
      </p:sp>
    </p:spTree>
    <p:extLst>
      <p:ext uri="{BB962C8B-B14F-4D97-AF65-F5344CB8AC3E}">
        <p14:creationId xmlns:p14="http://schemas.microsoft.com/office/powerpoint/2010/main" val="239804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22</a:t>
            </a:fld>
            <a:endParaRPr lang="en-US"/>
          </a:p>
        </p:txBody>
      </p:sp>
    </p:spTree>
    <p:extLst>
      <p:ext uri="{BB962C8B-B14F-4D97-AF65-F5344CB8AC3E}">
        <p14:creationId xmlns:p14="http://schemas.microsoft.com/office/powerpoint/2010/main" val="236050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23</a:t>
            </a:fld>
            <a:endParaRPr lang="en-US"/>
          </a:p>
        </p:txBody>
      </p:sp>
    </p:spTree>
    <p:extLst>
      <p:ext uri="{BB962C8B-B14F-4D97-AF65-F5344CB8AC3E}">
        <p14:creationId xmlns:p14="http://schemas.microsoft.com/office/powerpoint/2010/main" val="3225374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24</a:t>
            </a:fld>
            <a:endParaRPr lang="en-US"/>
          </a:p>
        </p:txBody>
      </p:sp>
    </p:spTree>
    <p:extLst>
      <p:ext uri="{BB962C8B-B14F-4D97-AF65-F5344CB8AC3E}">
        <p14:creationId xmlns:p14="http://schemas.microsoft.com/office/powerpoint/2010/main" val="855872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25</a:t>
            </a:fld>
            <a:endParaRPr lang="en-US"/>
          </a:p>
        </p:txBody>
      </p:sp>
    </p:spTree>
    <p:extLst>
      <p:ext uri="{BB962C8B-B14F-4D97-AF65-F5344CB8AC3E}">
        <p14:creationId xmlns:p14="http://schemas.microsoft.com/office/powerpoint/2010/main" val="1552898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26</a:t>
            </a:fld>
            <a:endParaRPr lang="en-US"/>
          </a:p>
        </p:txBody>
      </p:sp>
    </p:spTree>
    <p:extLst>
      <p:ext uri="{BB962C8B-B14F-4D97-AF65-F5344CB8AC3E}">
        <p14:creationId xmlns:p14="http://schemas.microsoft.com/office/powerpoint/2010/main" val="2738469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27</a:t>
            </a:fld>
            <a:endParaRPr lang="en-US"/>
          </a:p>
        </p:txBody>
      </p:sp>
    </p:spTree>
    <p:extLst>
      <p:ext uri="{BB962C8B-B14F-4D97-AF65-F5344CB8AC3E}">
        <p14:creationId xmlns:p14="http://schemas.microsoft.com/office/powerpoint/2010/main" val="1375523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28</a:t>
            </a:fld>
            <a:endParaRPr lang="en-US"/>
          </a:p>
        </p:txBody>
      </p:sp>
    </p:spTree>
    <p:extLst>
      <p:ext uri="{BB962C8B-B14F-4D97-AF65-F5344CB8AC3E}">
        <p14:creationId xmlns:p14="http://schemas.microsoft.com/office/powerpoint/2010/main" val="1125736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29</a:t>
            </a:fld>
            <a:endParaRPr lang="en-US"/>
          </a:p>
        </p:txBody>
      </p:sp>
    </p:spTree>
    <p:extLst>
      <p:ext uri="{BB962C8B-B14F-4D97-AF65-F5344CB8AC3E}">
        <p14:creationId xmlns:p14="http://schemas.microsoft.com/office/powerpoint/2010/main" val="184911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3</a:t>
            </a:fld>
            <a:endParaRPr lang="en-US"/>
          </a:p>
        </p:txBody>
      </p:sp>
    </p:spTree>
    <p:extLst>
      <p:ext uri="{BB962C8B-B14F-4D97-AF65-F5344CB8AC3E}">
        <p14:creationId xmlns:p14="http://schemas.microsoft.com/office/powerpoint/2010/main" val="1104091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30</a:t>
            </a:fld>
            <a:endParaRPr lang="en-US"/>
          </a:p>
        </p:txBody>
      </p:sp>
    </p:spTree>
    <p:extLst>
      <p:ext uri="{BB962C8B-B14F-4D97-AF65-F5344CB8AC3E}">
        <p14:creationId xmlns:p14="http://schemas.microsoft.com/office/powerpoint/2010/main" val="3053117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31</a:t>
            </a:fld>
            <a:endParaRPr lang="en-US"/>
          </a:p>
        </p:txBody>
      </p:sp>
    </p:spTree>
    <p:extLst>
      <p:ext uri="{BB962C8B-B14F-4D97-AF65-F5344CB8AC3E}">
        <p14:creationId xmlns:p14="http://schemas.microsoft.com/office/powerpoint/2010/main" val="3674398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32</a:t>
            </a:fld>
            <a:endParaRPr lang="en-US"/>
          </a:p>
        </p:txBody>
      </p:sp>
    </p:spTree>
    <p:extLst>
      <p:ext uri="{BB962C8B-B14F-4D97-AF65-F5344CB8AC3E}">
        <p14:creationId xmlns:p14="http://schemas.microsoft.com/office/powerpoint/2010/main" val="3824310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33</a:t>
            </a:fld>
            <a:endParaRPr lang="en-US"/>
          </a:p>
        </p:txBody>
      </p:sp>
    </p:spTree>
    <p:extLst>
      <p:ext uri="{BB962C8B-B14F-4D97-AF65-F5344CB8AC3E}">
        <p14:creationId xmlns:p14="http://schemas.microsoft.com/office/powerpoint/2010/main" val="3053984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34</a:t>
            </a:fld>
            <a:endParaRPr lang="en-US"/>
          </a:p>
        </p:txBody>
      </p:sp>
    </p:spTree>
    <p:extLst>
      <p:ext uri="{BB962C8B-B14F-4D97-AF65-F5344CB8AC3E}">
        <p14:creationId xmlns:p14="http://schemas.microsoft.com/office/powerpoint/2010/main" val="935500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35</a:t>
            </a:fld>
            <a:endParaRPr lang="en-US"/>
          </a:p>
        </p:txBody>
      </p:sp>
    </p:spTree>
    <p:extLst>
      <p:ext uri="{BB962C8B-B14F-4D97-AF65-F5344CB8AC3E}">
        <p14:creationId xmlns:p14="http://schemas.microsoft.com/office/powerpoint/2010/main" val="3989852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36</a:t>
            </a:fld>
            <a:endParaRPr lang="en-US"/>
          </a:p>
        </p:txBody>
      </p:sp>
    </p:spTree>
    <p:extLst>
      <p:ext uri="{BB962C8B-B14F-4D97-AF65-F5344CB8AC3E}">
        <p14:creationId xmlns:p14="http://schemas.microsoft.com/office/powerpoint/2010/main" val="4050221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37</a:t>
            </a:fld>
            <a:endParaRPr lang="en-US"/>
          </a:p>
        </p:txBody>
      </p:sp>
    </p:spTree>
    <p:extLst>
      <p:ext uri="{BB962C8B-B14F-4D97-AF65-F5344CB8AC3E}">
        <p14:creationId xmlns:p14="http://schemas.microsoft.com/office/powerpoint/2010/main" val="868941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38</a:t>
            </a:fld>
            <a:endParaRPr lang="en-US"/>
          </a:p>
        </p:txBody>
      </p:sp>
    </p:spTree>
    <p:extLst>
      <p:ext uri="{BB962C8B-B14F-4D97-AF65-F5344CB8AC3E}">
        <p14:creationId xmlns:p14="http://schemas.microsoft.com/office/powerpoint/2010/main" val="4280701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39</a:t>
            </a:fld>
            <a:endParaRPr lang="en-US"/>
          </a:p>
        </p:txBody>
      </p:sp>
    </p:spTree>
    <p:extLst>
      <p:ext uri="{BB962C8B-B14F-4D97-AF65-F5344CB8AC3E}">
        <p14:creationId xmlns:p14="http://schemas.microsoft.com/office/powerpoint/2010/main" val="1288737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a:t>
            </a:fld>
            <a:endParaRPr lang="en-US"/>
          </a:p>
        </p:txBody>
      </p:sp>
    </p:spTree>
    <p:extLst>
      <p:ext uri="{BB962C8B-B14F-4D97-AF65-F5344CB8AC3E}">
        <p14:creationId xmlns:p14="http://schemas.microsoft.com/office/powerpoint/2010/main" val="261276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40</a:t>
            </a:fld>
            <a:endParaRPr lang="en-US"/>
          </a:p>
        </p:txBody>
      </p:sp>
    </p:spTree>
    <p:extLst>
      <p:ext uri="{BB962C8B-B14F-4D97-AF65-F5344CB8AC3E}">
        <p14:creationId xmlns:p14="http://schemas.microsoft.com/office/powerpoint/2010/main" val="3749864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41</a:t>
            </a:fld>
            <a:endParaRPr lang="en-US"/>
          </a:p>
        </p:txBody>
      </p:sp>
    </p:spTree>
    <p:extLst>
      <p:ext uri="{BB962C8B-B14F-4D97-AF65-F5344CB8AC3E}">
        <p14:creationId xmlns:p14="http://schemas.microsoft.com/office/powerpoint/2010/main" val="454168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42</a:t>
            </a:fld>
            <a:endParaRPr lang="en-US"/>
          </a:p>
        </p:txBody>
      </p:sp>
    </p:spTree>
    <p:extLst>
      <p:ext uri="{BB962C8B-B14F-4D97-AF65-F5344CB8AC3E}">
        <p14:creationId xmlns:p14="http://schemas.microsoft.com/office/powerpoint/2010/main" val="952907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43</a:t>
            </a:fld>
            <a:endParaRPr lang="en-US"/>
          </a:p>
        </p:txBody>
      </p:sp>
    </p:spTree>
    <p:extLst>
      <p:ext uri="{BB962C8B-B14F-4D97-AF65-F5344CB8AC3E}">
        <p14:creationId xmlns:p14="http://schemas.microsoft.com/office/powerpoint/2010/main" val="2214519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44</a:t>
            </a:fld>
            <a:endParaRPr lang="en-US"/>
          </a:p>
        </p:txBody>
      </p:sp>
    </p:spTree>
    <p:extLst>
      <p:ext uri="{BB962C8B-B14F-4D97-AF65-F5344CB8AC3E}">
        <p14:creationId xmlns:p14="http://schemas.microsoft.com/office/powerpoint/2010/main" val="2993165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45</a:t>
            </a:fld>
            <a:endParaRPr lang="en-US"/>
          </a:p>
        </p:txBody>
      </p:sp>
    </p:spTree>
    <p:extLst>
      <p:ext uri="{BB962C8B-B14F-4D97-AF65-F5344CB8AC3E}">
        <p14:creationId xmlns:p14="http://schemas.microsoft.com/office/powerpoint/2010/main" val="500345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46</a:t>
            </a:fld>
            <a:endParaRPr lang="en-US"/>
          </a:p>
        </p:txBody>
      </p:sp>
    </p:spTree>
    <p:extLst>
      <p:ext uri="{BB962C8B-B14F-4D97-AF65-F5344CB8AC3E}">
        <p14:creationId xmlns:p14="http://schemas.microsoft.com/office/powerpoint/2010/main" val="2744043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47</a:t>
            </a:fld>
            <a:endParaRPr lang="en-US"/>
          </a:p>
        </p:txBody>
      </p:sp>
    </p:spTree>
    <p:extLst>
      <p:ext uri="{BB962C8B-B14F-4D97-AF65-F5344CB8AC3E}">
        <p14:creationId xmlns:p14="http://schemas.microsoft.com/office/powerpoint/2010/main" val="36265295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48</a:t>
            </a:fld>
            <a:endParaRPr lang="en-US"/>
          </a:p>
        </p:txBody>
      </p:sp>
    </p:spTree>
    <p:extLst>
      <p:ext uri="{BB962C8B-B14F-4D97-AF65-F5344CB8AC3E}">
        <p14:creationId xmlns:p14="http://schemas.microsoft.com/office/powerpoint/2010/main" val="1523525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49</a:t>
            </a:fld>
            <a:endParaRPr lang="en-US"/>
          </a:p>
        </p:txBody>
      </p:sp>
    </p:spTree>
    <p:extLst>
      <p:ext uri="{BB962C8B-B14F-4D97-AF65-F5344CB8AC3E}">
        <p14:creationId xmlns:p14="http://schemas.microsoft.com/office/powerpoint/2010/main" val="45452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5</a:t>
            </a:fld>
            <a:endParaRPr lang="en-US"/>
          </a:p>
        </p:txBody>
      </p:sp>
    </p:spTree>
    <p:extLst>
      <p:ext uri="{BB962C8B-B14F-4D97-AF65-F5344CB8AC3E}">
        <p14:creationId xmlns:p14="http://schemas.microsoft.com/office/powerpoint/2010/main" val="41621075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50</a:t>
            </a:fld>
            <a:endParaRPr lang="en-US"/>
          </a:p>
        </p:txBody>
      </p:sp>
    </p:spTree>
    <p:extLst>
      <p:ext uri="{BB962C8B-B14F-4D97-AF65-F5344CB8AC3E}">
        <p14:creationId xmlns:p14="http://schemas.microsoft.com/office/powerpoint/2010/main" val="609917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51</a:t>
            </a:fld>
            <a:endParaRPr lang="en-US"/>
          </a:p>
        </p:txBody>
      </p:sp>
    </p:spTree>
    <p:extLst>
      <p:ext uri="{BB962C8B-B14F-4D97-AF65-F5344CB8AC3E}">
        <p14:creationId xmlns:p14="http://schemas.microsoft.com/office/powerpoint/2010/main" val="17191110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52</a:t>
            </a:fld>
            <a:endParaRPr lang="en-US"/>
          </a:p>
        </p:txBody>
      </p:sp>
    </p:spTree>
    <p:extLst>
      <p:ext uri="{BB962C8B-B14F-4D97-AF65-F5344CB8AC3E}">
        <p14:creationId xmlns:p14="http://schemas.microsoft.com/office/powerpoint/2010/main" val="4204096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53</a:t>
            </a:fld>
            <a:endParaRPr lang="en-US"/>
          </a:p>
        </p:txBody>
      </p:sp>
    </p:spTree>
    <p:extLst>
      <p:ext uri="{BB962C8B-B14F-4D97-AF65-F5344CB8AC3E}">
        <p14:creationId xmlns:p14="http://schemas.microsoft.com/office/powerpoint/2010/main" val="3160684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54</a:t>
            </a:fld>
            <a:endParaRPr lang="en-US"/>
          </a:p>
        </p:txBody>
      </p:sp>
    </p:spTree>
    <p:extLst>
      <p:ext uri="{BB962C8B-B14F-4D97-AF65-F5344CB8AC3E}">
        <p14:creationId xmlns:p14="http://schemas.microsoft.com/office/powerpoint/2010/main" val="420358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55</a:t>
            </a:fld>
            <a:endParaRPr lang="en-US"/>
          </a:p>
        </p:txBody>
      </p:sp>
    </p:spTree>
    <p:extLst>
      <p:ext uri="{BB962C8B-B14F-4D97-AF65-F5344CB8AC3E}">
        <p14:creationId xmlns:p14="http://schemas.microsoft.com/office/powerpoint/2010/main" val="4040581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56</a:t>
            </a:fld>
            <a:endParaRPr lang="en-US"/>
          </a:p>
        </p:txBody>
      </p:sp>
    </p:spTree>
    <p:extLst>
      <p:ext uri="{BB962C8B-B14F-4D97-AF65-F5344CB8AC3E}">
        <p14:creationId xmlns:p14="http://schemas.microsoft.com/office/powerpoint/2010/main" val="962593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57</a:t>
            </a:fld>
            <a:endParaRPr lang="en-US"/>
          </a:p>
        </p:txBody>
      </p:sp>
    </p:spTree>
    <p:extLst>
      <p:ext uri="{BB962C8B-B14F-4D97-AF65-F5344CB8AC3E}">
        <p14:creationId xmlns:p14="http://schemas.microsoft.com/office/powerpoint/2010/main" val="2803698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58</a:t>
            </a:fld>
            <a:endParaRPr lang="en-US"/>
          </a:p>
        </p:txBody>
      </p:sp>
    </p:spTree>
    <p:extLst>
      <p:ext uri="{BB962C8B-B14F-4D97-AF65-F5344CB8AC3E}">
        <p14:creationId xmlns:p14="http://schemas.microsoft.com/office/powerpoint/2010/main" val="41156608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59</a:t>
            </a:fld>
            <a:endParaRPr lang="en-US"/>
          </a:p>
        </p:txBody>
      </p:sp>
    </p:spTree>
    <p:extLst>
      <p:ext uri="{BB962C8B-B14F-4D97-AF65-F5344CB8AC3E}">
        <p14:creationId xmlns:p14="http://schemas.microsoft.com/office/powerpoint/2010/main" val="2255473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6</a:t>
            </a:fld>
            <a:endParaRPr lang="en-US"/>
          </a:p>
        </p:txBody>
      </p:sp>
    </p:spTree>
    <p:extLst>
      <p:ext uri="{BB962C8B-B14F-4D97-AF65-F5344CB8AC3E}">
        <p14:creationId xmlns:p14="http://schemas.microsoft.com/office/powerpoint/2010/main" val="17063418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60</a:t>
            </a:fld>
            <a:endParaRPr lang="en-US"/>
          </a:p>
        </p:txBody>
      </p:sp>
    </p:spTree>
    <p:extLst>
      <p:ext uri="{BB962C8B-B14F-4D97-AF65-F5344CB8AC3E}">
        <p14:creationId xmlns:p14="http://schemas.microsoft.com/office/powerpoint/2010/main" val="37105989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61</a:t>
            </a:fld>
            <a:endParaRPr lang="en-US"/>
          </a:p>
        </p:txBody>
      </p:sp>
    </p:spTree>
    <p:extLst>
      <p:ext uri="{BB962C8B-B14F-4D97-AF65-F5344CB8AC3E}">
        <p14:creationId xmlns:p14="http://schemas.microsoft.com/office/powerpoint/2010/main" val="39758448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62</a:t>
            </a:fld>
            <a:endParaRPr lang="en-US"/>
          </a:p>
        </p:txBody>
      </p:sp>
    </p:spTree>
    <p:extLst>
      <p:ext uri="{BB962C8B-B14F-4D97-AF65-F5344CB8AC3E}">
        <p14:creationId xmlns:p14="http://schemas.microsoft.com/office/powerpoint/2010/main" val="25897044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63</a:t>
            </a:fld>
            <a:endParaRPr lang="en-US"/>
          </a:p>
        </p:txBody>
      </p:sp>
    </p:spTree>
    <p:extLst>
      <p:ext uri="{BB962C8B-B14F-4D97-AF65-F5344CB8AC3E}">
        <p14:creationId xmlns:p14="http://schemas.microsoft.com/office/powerpoint/2010/main" val="38022415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64</a:t>
            </a:fld>
            <a:endParaRPr lang="en-US"/>
          </a:p>
        </p:txBody>
      </p:sp>
    </p:spTree>
    <p:extLst>
      <p:ext uri="{BB962C8B-B14F-4D97-AF65-F5344CB8AC3E}">
        <p14:creationId xmlns:p14="http://schemas.microsoft.com/office/powerpoint/2010/main" val="521601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65</a:t>
            </a:fld>
            <a:endParaRPr lang="en-US"/>
          </a:p>
        </p:txBody>
      </p:sp>
    </p:spTree>
    <p:extLst>
      <p:ext uri="{BB962C8B-B14F-4D97-AF65-F5344CB8AC3E}">
        <p14:creationId xmlns:p14="http://schemas.microsoft.com/office/powerpoint/2010/main" val="12064118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66</a:t>
            </a:fld>
            <a:endParaRPr lang="en-US"/>
          </a:p>
        </p:txBody>
      </p:sp>
    </p:spTree>
    <p:extLst>
      <p:ext uri="{BB962C8B-B14F-4D97-AF65-F5344CB8AC3E}">
        <p14:creationId xmlns:p14="http://schemas.microsoft.com/office/powerpoint/2010/main" val="33426241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67</a:t>
            </a:fld>
            <a:endParaRPr lang="en-US"/>
          </a:p>
        </p:txBody>
      </p:sp>
    </p:spTree>
    <p:extLst>
      <p:ext uri="{BB962C8B-B14F-4D97-AF65-F5344CB8AC3E}">
        <p14:creationId xmlns:p14="http://schemas.microsoft.com/office/powerpoint/2010/main" val="8142805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68</a:t>
            </a:fld>
            <a:endParaRPr lang="en-US"/>
          </a:p>
        </p:txBody>
      </p:sp>
    </p:spTree>
    <p:extLst>
      <p:ext uri="{BB962C8B-B14F-4D97-AF65-F5344CB8AC3E}">
        <p14:creationId xmlns:p14="http://schemas.microsoft.com/office/powerpoint/2010/main" val="1753831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69</a:t>
            </a:fld>
            <a:endParaRPr lang="en-US"/>
          </a:p>
        </p:txBody>
      </p:sp>
    </p:spTree>
    <p:extLst>
      <p:ext uri="{BB962C8B-B14F-4D97-AF65-F5344CB8AC3E}">
        <p14:creationId xmlns:p14="http://schemas.microsoft.com/office/powerpoint/2010/main" val="506559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7</a:t>
            </a:fld>
            <a:endParaRPr lang="en-US"/>
          </a:p>
        </p:txBody>
      </p:sp>
    </p:spTree>
    <p:extLst>
      <p:ext uri="{BB962C8B-B14F-4D97-AF65-F5344CB8AC3E}">
        <p14:creationId xmlns:p14="http://schemas.microsoft.com/office/powerpoint/2010/main" val="28008834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70</a:t>
            </a:fld>
            <a:endParaRPr lang="en-US"/>
          </a:p>
        </p:txBody>
      </p:sp>
    </p:spTree>
    <p:extLst>
      <p:ext uri="{BB962C8B-B14F-4D97-AF65-F5344CB8AC3E}">
        <p14:creationId xmlns:p14="http://schemas.microsoft.com/office/powerpoint/2010/main" val="26890628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71</a:t>
            </a:fld>
            <a:endParaRPr lang="en-US"/>
          </a:p>
        </p:txBody>
      </p:sp>
    </p:spTree>
    <p:extLst>
      <p:ext uri="{BB962C8B-B14F-4D97-AF65-F5344CB8AC3E}">
        <p14:creationId xmlns:p14="http://schemas.microsoft.com/office/powerpoint/2010/main" val="34520446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72</a:t>
            </a:fld>
            <a:endParaRPr lang="en-US"/>
          </a:p>
        </p:txBody>
      </p:sp>
    </p:spTree>
    <p:extLst>
      <p:ext uri="{BB962C8B-B14F-4D97-AF65-F5344CB8AC3E}">
        <p14:creationId xmlns:p14="http://schemas.microsoft.com/office/powerpoint/2010/main" val="6981224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73</a:t>
            </a:fld>
            <a:endParaRPr lang="en-US"/>
          </a:p>
        </p:txBody>
      </p:sp>
    </p:spTree>
    <p:extLst>
      <p:ext uri="{BB962C8B-B14F-4D97-AF65-F5344CB8AC3E}">
        <p14:creationId xmlns:p14="http://schemas.microsoft.com/office/powerpoint/2010/main" val="8091982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74</a:t>
            </a:fld>
            <a:endParaRPr lang="en-US"/>
          </a:p>
        </p:txBody>
      </p:sp>
    </p:spTree>
    <p:extLst>
      <p:ext uri="{BB962C8B-B14F-4D97-AF65-F5344CB8AC3E}">
        <p14:creationId xmlns:p14="http://schemas.microsoft.com/office/powerpoint/2010/main" val="2200842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75</a:t>
            </a:fld>
            <a:endParaRPr lang="en-US"/>
          </a:p>
        </p:txBody>
      </p:sp>
    </p:spTree>
    <p:extLst>
      <p:ext uri="{BB962C8B-B14F-4D97-AF65-F5344CB8AC3E}">
        <p14:creationId xmlns:p14="http://schemas.microsoft.com/office/powerpoint/2010/main" val="18937763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76</a:t>
            </a:fld>
            <a:endParaRPr lang="en-US"/>
          </a:p>
        </p:txBody>
      </p:sp>
    </p:spTree>
    <p:extLst>
      <p:ext uri="{BB962C8B-B14F-4D97-AF65-F5344CB8AC3E}">
        <p14:creationId xmlns:p14="http://schemas.microsoft.com/office/powerpoint/2010/main" val="38749584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77</a:t>
            </a:fld>
            <a:endParaRPr lang="en-US"/>
          </a:p>
        </p:txBody>
      </p:sp>
    </p:spTree>
    <p:extLst>
      <p:ext uri="{BB962C8B-B14F-4D97-AF65-F5344CB8AC3E}">
        <p14:creationId xmlns:p14="http://schemas.microsoft.com/office/powerpoint/2010/main" val="9593658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78</a:t>
            </a:fld>
            <a:endParaRPr lang="en-US"/>
          </a:p>
        </p:txBody>
      </p:sp>
    </p:spTree>
    <p:extLst>
      <p:ext uri="{BB962C8B-B14F-4D97-AF65-F5344CB8AC3E}">
        <p14:creationId xmlns:p14="http://schemas.microsoft.com/office/powerpoint/2010/main" val="12455709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79</a:t>
            </a:fld>
            <a:endParaRPr lang="en-US"/>
          </a:p>
        </p:txBody>
      </p:sp>
    </p:spTree>
    <p:extLst>
      <p:ext uri="{BB962C8B-B14F-4D97-AF65-F5344CB8AC3E}">
        <p14:creationId xmlns:p14="http://schemas.microsoft.com/office/powerpoint/2010/main" val="3339680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8</a:t>
            </a:fld>
            <a:endParaRPr lang="en-US"/>
          </a:p>
        </p:txBody>
      </p:sp>
    </p:spTree>
    <p:extLst>
      <p:ext uri="{BB962C8B-B14F-4D97-AF65-F5344CB8AC3E}">
        <p14:creationId xmlns:p14="http://schemas.microsoft.com/office/powerpoint/2010/main" val="3464544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869989-EB00-4EE7-BCB5-25BDC5BB29F8}" type="slidenum">
              <a:rPr lang="en-US" smtClean="0"/>
              <a:t>9</a:t>
            </a:fld>
            <a:endParaRPr lang="en-US"/>
          </a:p>
        </p:txBody>
      </p:sp>
    </p:spTree>
    <p:extLst>
      <p:ext uri="{BB962C8B-B14F-4D97-AF65-F5344CB8AC3E}">
        <p14:creationId xmlns:p14="http://schemas.microsoft.com/office/powerpoint/2010/main" val="408257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B7ACB21E-1651-4DA5-B440-E65191EA4DED}" type="datetime1">
              <a:rPr lang="en-US" smtClean="0"/>
              <a:t>3/28/2023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314" y="489856"/>
            <a:ext cx="1687286" cy="53013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9" y="489856"/>
            <a:ext cx="7587344" cy="530134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46DF19C-7661-49A1-840F-18073159FA59}" type="datetime1">
              <a:rPr lang="en-US" smtClean="0"/>
              <a:t>3/28/2023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0BE4F72-B7EA-4AD3-A983-457486D2BC10}" type="datetime1">
              <a:rPr lang="en-US" smtClean="0"/>
              <a:t>3/28/2023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3338C2B-151C-46D4-B6FA-3138F8B2C389}" type="datetime1">
              <a:rPr lang="en-US" smtClean="0"/>
              <a:t>3/28/2023</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B4FFFA3-0FB9-40EA-A5F5-C7F1D3599E8F}" type="datetime1">
              <a:rPr lang="en-US" smtClean="0"/>
              <a:t>3/28/2023</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18C1A04D-9661-472E-B62B-3703DBAD1E50}" type="datetime1">
              <a:rPr lang="en-US" smtClean="0"/>
              <a:t>3/28/2023</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4C0A14B9-BDCE-400D-A90D-ED0DA2B5A61A}" type="datetime1">
              <a:rPr lang="en-US" smtClean="0"/>
              <a:t>3/28/2023</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up 8"/>
          <p:cNvGrpSpPr/>
          <p:nvPr userDrawn="1"/>
        </p:nvGrpSpPr>
        <p:grpSpPr bwMode="hidden">
          <a:xfrm>
            <a:off x="-1" y="0"/>
            <a:ext cx="12192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60D97A19-B83A-4045-8335-591707714A6D}" type="datetime1">
              <a:rPr lang="en-US" smtClean="0"/>
              <a:t>3/28/2023</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up 7"/>
          <p:cNvGrpSpPr/>
          <p:nvPr/>
        </p:nvGrpSpPr>
        <p:grpSpPr bwMode="hidden">
          <a:xfrm>
            <a:off x="-1" y="0"/>
            <a:ext cx="12192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12192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06AC54E8-4A2B-4DFA-B6EC-C1B2F08B873A}" type="datetime1">
              <a:rPr lang="en-US" smtClean="0"/>
              <a:t>3/28/2023</a:t>
            </a:fld>
            <a:endParaRPr lang="en-US" dirty="0"/>
          </a:p>
        </p:txBody>
      </p:sp>
      <p:sp>
        <p:nvSpPr>
          <p:cNvPr id="6" name="Slide Number Placehold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51.xml"/><Relationship Id="rId18" Type="http://schemas.openxmlformats.org/officeDocument/2006/relationships/slide" Target="slide65.xml"/><Relationship Id="rId3" Type="http://schemas.openxmlformats.org/officeDocument/2006/relationships/image" Target="../media/image1.jpeg"/><Relationship Id="rId21" Type="http://schemas.openxmlformats.org/officeDocument/2006/relationships/slide" Target="slide79.xml"/><Relationship Id="rId7" Type="http://schemas.openxmlformats.org/officeDocument/2006/relationships/slide" Target="slide10.xml"/><Relationship Id="rId12" Type="http://schemas.openxmlformats.org/officeDocument/2006/relationships/slide" Target="slide50.xml"/><Relationship Id="rId17" Type="http://schemas.openxmlformats.org/officeDocument/2006/relationships/slide" Target="slide63.xml"/><Relationship Id="rId2" Type="http://schemas.openxmlformats.org/officeDocument/2006/relationships/notesSlide" Target="../notesSlides/notesSlide1.xml"/><Relationship Id="rId16" Type="http://schemas.openxmlformats.org/officeDocument/2006/relationships/slide" Target="slide62.xml"/><Relationship Id="rId20" Type="http://schemas.openxmlformats.org/officeDocument/2006/relationships/slide" Target="slide70.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43.xml"/><Relationship Id="rId5" Type="http://schemas.openxmlformats.org/officeDocument/2006/relationships/slide" Target="slide3.xml"/><Relationship Id="rId15" Type="http://schemas.openxmlformats.org/officeDocument/2006/relationships/slide" Target="slide59.xml"/><Relationship Id="rId10" Type="http://schemas.openxmlformats.org/officeDocument/2006/relationships/slide" Target="slide32.xml"/><Relationship Id="rId19" Type="http://schemas.openxmlformats.org/officeDocument/2006/relationships/slide" Target="slide66.xml"/><Relationship Id="rId4" Type="http://schemas.openxmlformats.org/officeDocument/2006/relationships/slide" Target="slide2.xml"/><Relationship Id="rId9" Type="http://schemas.openxmlformats.org/officeDocument/2006/relationships/slide" Target="slide25.xml"/><Relationship Id="rId14" Type="http://schemas.openxmlformats.org/officeDocument/2006/relationships/slide" Target="slide5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jpe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161426"/>
            <a:ext cx="9601200" cy="690765"/>
          </a:xfrm>
        </p:spPr>
        <p:txBody>
          <a:bodyPr>
            <a:noAutofit/>
          </a:bodyPr>
          <a:lstStyle/>
          <a:p>
            <a:r>
              <a:rPr lang="sv-SE" sz="4400" dirty="0"/>
              <a:t>Instruktion hemsida FAS Skövde</a:t>
            </a:r>
            <a:endParaRPr lang="en-GB" sz="4400"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1</a:t>
            </a:fld>
            <a:endParaRPr lang="en-US"/>
          </a:p>
        </p:txBody>
      </p:sp>
      <p:sp>
        <p:nvSpPr>
          <p:cNvPr id="11" name="TextBox 10">
            <a:extLst>
              <a:ext uri="{FF2B5EF4-FFF2-40B4-BE49-F238E27FC236}">
                <a16:creationId xmlns:a16="http://schemas.microsoft.com/office/drawing/2014/main" id="{9AA227F7-B2A1-B2CD-4505-34F121DF63E0}"/>
              </a:ext>
            </a:extLst>
          </p:cNvPr>
          <p:cNvSpPr txBox="1"/>
          <p:nvPr/>
        </p:nvSpPr>
        <p:spPr>
          <a:xfrm>
            <a:off x="100074" y="960577"/>
            <a:ext cx="5995926" cy="5386090"/>
          </a:xfrm>
          <a:prstGeom prst="rect">
            <a:avLst/>
          </a:prstGeom>
          <a:noFill/>
        </p:spPr>
        <p:txBody>
          <a:bodyPr wrap="square" rtlCol="0">
            <a:spAutoFit/>
          </a:bodyPr>
          <a:lstStyle/>
          <a:p>
            <a:r>
              <a:rPr lang="sv-SE" sz="2000" b="1" dirty="0"/>
              <a:t>Innehåll</a:t>
            </a:r>
          </a:p>
          <a:p>
            <a:r>
              <a:rPr lang="sv-SE" dirty="0"/>
              <a:t>Sid 2		</a:t>
            </a:r>
            <a:r>
              <a:rPr lang="sv-SE" dirty="0">
                <a:hlinkClick r:id="rId4" action="ppaction://hlinksldjump"/>
              </a:rPr>
              <a:t>Revisionshistoria</a:t>
            </a:r>
            <a:endParaRPr lang="sv-SE" dirty="0"/>
          </a:p>
          <a:p>
            <a:r>
              <a:rPr lang="sv-SE" dirty="0"/>
              <a:t>Sid 3		</a:t>
            </a:r>
            <a:r>
              <a:rPr lang="sv-SE" dirty="0">
                <a:hlinkClick r:id="rId5" action="ppaction://hlinksldjump"/>
              </a:rPr>
              <a:t>Standards</a:t>
            </a:r>
            <a:endParaRPr lang="sv-SE" dirty="0"/>
          </a:p>
          <a:p>
            <a:r>
              <a:rPr lang="sv-SE" dirty="0"/>
              <a:t>Sid 4 – 9		</a:t>
            </a:r>
            <a:r>
              <a:rPr lang="sv-SE" dirty="0">
                <a:hlinkClick r:id="rId6" action="ppaction://hlinksldjump"/>
              </a:rPr>
              <a:t>Skärmbilder till Utbildn. nov-dec 2022</a:t>
            </a:r>
            <a:endParaRPr lang="sv-SE" dirty="0"/>
          </a:p>
          <a:p>
            <a:r>
              <a:rPr lang="sv-SE" dirty="0"/>
              <a:t>Sid 10		</a:t>
            </a:r>
            <a:r>
              <a:rPr lang="sv-SE" dirty="0">
                <a:hlinkClick r:id="rId7" action="ppaction://hlinksldjump"/>
              </a:rPr>
              <a:t>Rutinflöde aktivitet</a:t>
            </a:r>
            <a:endParaRPr lang="sv-SE" dirty="0"/>
          </a:p>
          <a:p>
            <a:r>
              <a:rPr lang="sv-SE" dirty="0"/>
              <a:t>Sid 11 - 24	</a:t>
            </a:r>
            <a:r>
              <a:rPr lang="sv-SE" dirty="0">
                <a:hlinkClick r:id="rId8" action="ppaction://hlinksldjump"/>
              </a:rPr>
              <a:t>Skapa ny aktivitet</a:t>
            </a:r>
            <a:endParaRPr lang="sv-SE" dirty="0"/>
          </a:p>
          <a:p>
            <a:r>
              <a:rPr lang="sv-SE" dirty="0"/>
              <a:t>Sid 25 - 31	</a:t>
            </a:r>
            <a:r>
              <a:rPr lang="sv-SE" dirty="0">
                <a:hlinkClick r:id="rId9" action="ppaction://hlinksldjump"/>
              </a:rPr>
              <a:t>Schemaläggning</a:t>
            </a:r>
            <a:endParaRPr lang="sv-SE" dirty="0"/>
          </a:p>
          <a:p>
            <a:r>
              <a:rPr lang="sv-SE" dirty="0"/>
              <a:t>Sid 32 - 42	</a:t>
            </a:r>
            <a:r>
              <a:rPr lang="sv-SE" dirty="0">
                <a:hlinkClick r:id="rId10" action="ppaction://hlinksldjump"/>
              </a:rPr>
              <a:t>Anmälan</a:t>
            </a:r>
            <a:endParaRPr lang="sv-SE" dirty="0"/>
          </a:p>
          <a:p>
            <a:r>
              <a:rPr lang="sv-SE" dirty="0"/>
              <a:t>Sid 43 - 49 	</a:t>
            </a:r>
            <a:r>
              <a:rPr lang="sv-SE" dirty="0">
                <a:hlinkClick r:id="rId11" action="ppaction://hlinksldjump"/>
              </a:rPr>
              <a:t>Avanmälan</a:t>
            </a:r>
            <a:endParaRPr lang="sv-SE" dirty="0"/>
          </a:p>
          <a:p>
            <a:r>
              <a:rPr lang="sv-SE" dirty="0"/>
              <a:t>Sid 50 - 50	</a:t>
            </a:r>
            <a:r>
              <a:rPr lang="sv-SE" dirty="0">
                <a:hlinkClick r:id="rId12" action="ppaction://hlinksldjump"/>
              </a:rPr>
              <a:t>Utskrift Närvarokort</a:t>
            </a:r>
            <a:endParaRPr lang="sv-SE" dirty="0"/>
          </a:p>
          <a:p>
            <a:r>
              <a:rPr lang="sv-SE" dirty="0"/>
              <a:t>Sid 51 - 51	</a:t>
            </a:r>
            <a:r>
              <a:rPr lang="sv-SE" dirty="0">
                <a:hlinkClick r:id="rId13" action="ppaction://hlinksldjump"/>
              </a:rPr>
              <a:t>Registrering Närvaro</a:t>
            </a:r>
            <a:endParaRPr lang="sv-SE" dirty="0"/>
          </a:p>
          <a:p>
            <a:r>
              <a:rPr lang="sv-SE" dirty="0"/>
              <a:t>Sid 52 - 58	</a:t>
            </a:r>
            <a:r>
              <a:rPr lang="sv-SE" dirty="0">
                <a:hlinkClick r:id="rId14" action="ppaction://hlinksldjump"/>
              </a:rPr>
              <a:t>Skapa Rapport till aktivitet</a:t>
            </a:r>
            <a:endParaRPr lang="sv-SE" dirty="0"/>
          </a:p>
          <a:p>
            <a:r>
              <a:rPr lang="sv-SE" dirty="0"/>
              <a:t>Sid 59 - 61	</a:t>
            </a:r>
            <a:r>
              <a:rPr lang="sv-SE" dirty="0">
                <a:hlinkClick r:id="rId15" action="ppaction://hlinksldjump"/>
              </a:rPr>
              <a:t>Redigera upplagd Rapport</a:t>
            </a:r>
            <a:endParaRPr lang="sv-SE" dirty="0"/>
          </a:p>
          <a:p>
            <a:r>
              <a:rPr lang="sv-SE" dirty="0"/>
              <a:t>Sid 62 - 62	</a:t>
            </a:r>
            <a:r>
              <a:rPr lang="sv-SE" dirty="0">
                <a:hlinkClick r:id="rId16" action="ppaction://hlinksldjump"/>
              </a:rPr>
              <a:t>Ställa in en eller flera aktiviteter</a:t>
            </a:r>
            <a:endParaRPr lang="sv-SE" dirty="0"/>
          </a:p>
          <a:p>
            <a:r>
              <a:rPr lang="sv-SE" dirty="0"/>
              <a:t>Sid 63 - 64	</a:t>
            </a:r>
            <a:r>
              <a:rPr lang="sv-SE" dirty="0">
                <a:hlinkClick r:id="rId17" action="ppaction://hlinksldjump"/>
              </a:rPr>
              <a:t>Ladda upp bilder</a:t>
            </a:r>
            <a:endParaRPr lang="sv-SE" dirty="0"/>
          </a:p>
          <a:p>
            <a:r>
              <a:rPr lang="sv-SE" dirty="0"/>
              <a:t>Sid 65		</a:t>
            </a:r>
            <a:r>
              <a:rPr lang="sv-SE" dirty="0">
                <a:hlinkClick r:id="rId18" action="ppaction://hlinksldjump"/>
              </a:rPr>
              <a:t>Visa/sök uppladdade bilder</a:t>
            </a:r>
            <a:endParaRPr lang="sv-SE" dirty="0"/>
          </a:p>
          <a:p>
            <a:r>
              <a:rPr lang="sv-SE" dirty="0"/>
              <a:t>Sid 66 - 69	</a:t>
            </a:r>
            <a:r>
              <a:rPr lang="sv-SE" dirty="0">
                <a:hlinkClick r:id="rId19" action="ppaction://hlinksldjump"/>
              </a:rPr>
              <a:t>Använda uppladdad bild</a:t>
            </a:r>
            <a:endParaRPr lang="sv-SE" dirty="0"/>
          </a:p>
          <a:p>
            <a:r>
              <a:rPr lang="sv-SE" dirty="0"/>
              <a:t>Sid 70 - 78	</a:t>
            </a:r>
            <a:r>
              <a:rPr lang="sv-SE" dirty="0">
                <a:hlinkClick r:id="rId20" action="ppaction://hlinksldjump"/>
              </a:rPr>
              <a:t>Selektera, exportera, skriv ut</a:t>
            </a:r>
            <a:endParaRPr lang="sv-SE" dirty="0"/>
          </a:p>
          <a:p>
            <a:endParaRPr lang="en-GB" dirty="0"/>
          </a:p>
        </p:txBody>
      </p:sp>
      <p:sp>
        <p:nvSpPr>
          <p:cNvPr id="3" name="TextBox 2">
            <a:extLst>
              <a:ext uri="{FF2B5EF4-FFF2-40B4-BE49-F238E27FC236}">
                <a16:creationId xmlns:a16="http://schemas.microsoft.com/office/drawing/2014/main" id="{AD21B359-19D8-4B38-D109-FDC07BEFBB1C}"/>
              </a:ext>
            </a:extLst>
          </p:cNvPr>
          <p:cNvSpPr txBox="1"/>
          <p:nvPr/>
        </p:nvSpPr>
        <p:spPr>
          <a:xfrm>
            <a:off x="6096000" y="982703"/>
            <a:ext cx="5995926" cy="954107"/>
          </a:xfrm>
          <a:prstGeom prst="rect">
            <a:avLst/>
          </a:prstGeom>
          <a:noFill/>
        </p:spPr>
        <p:txBody>
          <a:bodyPr wrap="square" rtlCol="0">
            <a:spAutoFit/>
          </a:bodyPr>
          <a:lstStyle/>
          <a:p>
            <a:r>
              <a:rPr lang="sv-SE" sz="2000" b="1" dirty="0"/>
              <a:t>Innehåll</a:t>
            </a:r>
          </a:p>
          <a:p>
            <a:r>
              <a:rPr lang="sv-SE" dirty="0"/>
              <a:t>Sid 79 – 79	</a:t>
            </a:r>
            <a:r>
              <a:rPr lang="sv-SE" dirty="0">
                <a:hlinkClick r:id="rId21" action="ppaction://hlinksldjump"/>
              </a:rPr>
              <a:t>Rutin vid årsskifte	</a:t>
            </a:r>
            <a:r>
              <a:rPr lang="sv-SE" dirty="0"/>
              <a:t>		</a:t>
            </a:r>
          </a:p>
          <a:p>
            <a:endParaRPr lang="en-GB" dirty="0"/>
          </a:p>
        </p:txBody>
      </p:sp>
      <p:sp>
        <p:nvSpPr>
          <p:cNvPr id="5" name="TextBox 4">
            <a:extLst>
              <a:ext uri="{FF2B5EF4-FFF2-40B4-BE49-F238E27FC236}">
                <a16:creationId xmlns:a16="http://schemas.microsoft.com/office/drawing/2014/main" id="{ACF59368-7E7A-C3C9-ABBA-C5E831A04014}"/>
              </a:ext>
            </a:extLst>
          </p:cNvPr>
          <p:cNvSpPr txBox="1"/>
          <p:nvPr/>
        </p:nvSpPr>
        <p:spPr>
          <a:xfrm flipH="1">
            <a:off x="31461" y="503854"/>
            <a:ext cx="1089415" cy="338554"/>
          </a:xfrm>
          <a:prstGeom prst="rect">
            <a:avLst/>
          </a:prstGeom>
          <a:noFill/>
        </p:spPr>
        <p:txBody>
          <a:bodyPr wrap="square" rtlCol="0">
            <a:spAutoFit/>
          </a:bodyPr>
          <a:lstStyle/>
          <a:p>
            <a:r>
              <a:rPr lang="sv-SE" sz="1600" dirty="0"/>
              <a:t>Skövde</a:t>
            </a:r>
            <a:endParaRPr lang="en-GB" sz="1600" dirty="0"/>
          </a:p>
        </p:txBody>
      </p:sp>
    </p:spTree>
    <p:extLst>
      <p:ext uri="{BB962C8B-B14F-4D97-AF65-F5344CB8AC3E}">
        <p14:creationId xmlns:p14="http://schemas.microsoft.com/office/powerpoint/2010/main" val="264207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D65C9-F5B7-8891-A5E1-2D0D90340D6F}"/>
              </a:ext>
            </a:extLst>
          </p:cNvPr>
          <p:cNvSpPr>
            <a:spLocks noGrp="1"/>
          </p:cNvSpPr>
          <p:nvPr>
            <p:ph type="title"/>
          </p:nvPr>
        </p:nvSpPr>
        <p:spPr>
          <a:xfrm>
            <a:off x="1295400" y="503854"/>
            <a:ext cx="9601200" cy="531134"/>
          </a:xfrm>
        </p:spPr>
        <p:txBody>
          <a:bodyPr/>
          <a:lstStyle/>
          <a:p>
            <a:r>
              <a:rPr lang="sv-SE" dirty="0"/>
              <a:t>Rutinflöde Aktivitet </a:t>
            </a:r>
            <a:r>
              <a:rPr lang="sv-SE" sz="1800" dirty="0"/>
              <a:t>(utan ekonomiska transaktioner)</a:t>
            </a:r>
            <a:endParaRPr lang="en-GB" dirty="0"/>
          </a:p>
        </p:txBody>
      </p:sp>
      <p:pic>
        <p:nvPicPr>
          <p:cNvPr id="4" name="Picture 3">
            <a:extLst>
              <a:ext uri="{FF2B5EF4-FFF2-40B4-BE49-F238E27FC236}">
                <a16:creationId xmlns:a16="http://schemas.microsoft.com/office/drawing/2014/main" id="{057CB1F8-2EA4-94A3-CA44-8F831F335C25}"/>
              </a:ext>
            </a:extLst>
          </p:cNvPr>
          <p:cNvPicPr>
            <a:picLocks noChangeAspect="1"/>
          </p:cNvPicPr>
          <p:nvPr/>
        </p:nvPicPr>
        <p:blipFill>
          <a:blip r:embed="rId3"/>
          <a:stretch>
            <a:fillRect/>
          </a:stretch>
        </p:blipFill>
        <p:spPr>
          <a:xfrm>
            <a:off x="1072524" y="1353789"/>
            <a:ext cx="1938338" cy="352425"/>
          </a:xfrm>
          <a:prstGeom prst="rect">
            <a:avLst/>
          </a:prstGeom>
        </p:spPr>
      </p:pic>
      <p:sp>
        <p:nvSpPr>
          <p:cNvPr id="5" name="TextBox 4">
            <a:extLst>
              <a:ext uri="{FF2B5EF4-FFF2-40B4-BE49-F238E27FC236}">
                <a16:creationId xmlns:a16="http://schemas.microsoft.com/office/drawing/2014/main" id="{25C17C08-9A05-74DB-95F7-6305AB5910E3}"/>
              </a:ext>
            </a:extLst>
          </p:cNvPr>
          <p:cNvSpPr txBox="1"/>
          <p:nvPr/>
        </p:nvSpPr>
        <p:spPr>
          <a:xfrm>
            <a:off x="1072524" y="1796417"/>
            <a:ext cx="1757212" cy="800219"/>
          </a:xfrm>
          <a:prstGeom prst="rect">
            <a:avLst/>
          </a:prstGeom>
          <a:noFill/>
        </p:spPr>
        <p:txBody>
          <a:bodyPr wrap="none" rtlCol="0">
            <a:spAutoFit/>
          </a:bodyPr>
          <a:lstStyle/>
          <a:p>
            <a:r>
              <a:rPr lang="sv-SE" dirty="0"/>
              <a:t>Ny aktivitet</a:t>
            </a:r>
          </a:p>
          <a:p>
            <a:pPr marL="285750" indent="-285750">
              <a:buFontTx/>
              <a:buChar char="-"/>
            </a:pPr>
            <a:r>
              <a:rPr lang="sv-SE" sz="1400" dirty="0"/>
              <a:t>Kopiera befintlig</a:t>
            </a:r>
          </a:p>
          <a:p>
            <a:pPr marL="285750" indent="-285750">
              <a:buFontTx/>
              <a:buChar char="-"/>
            </a:pPr>
            <a:r>
              <a:rPr lang="sv-SE" sz="1400" dirty="0"/>
              <a:t>Lägg upp ny</a:t>
            </a:r>
            <a:endParaRPr lang="en-GB" sz="1400" dirty="0"/>
          </a:p>
        </p:txBody>
      </p:sp>
      <p:pic>
        <p:nvPicPr>
          <p:cNvPr id="7" name="Picture 6">
            <a:extLst>
              <a:ext uri="{FF2B5EF4-FFF2-40B4-BE49-F238E27FC236}">
                <a16:creationId xmlns:a16="http://schemas.microsoft.com/office/drawing/2014/main" id="{D9EEC269-FE68-9CD7-02E5-31CF86BEA6C4}"/>
              </a:ext>
            </a:extLst>
          </p:cNvPr>
          <p:cNvPicPr>
            <a:picLocks noChangeAspect="1"/>
          </p:cNvPicPr>
          <p:nvPr/>
        </p:nvPicPr>
        <p:blipFill>
          <a:blip r:embed="rId4"/>
          <a:stretch>
            <a:fillRect/>
          </a:stretch>
        </p:blipFill>
        <p:spPr>
          <a:xfrm>
            <a:off x="6013634" y="1064352"/>
            <a:ext cx="1254737" cy="355954"/>
          </a:xfrm>
          <a:prstGeom prst="rect">
            <a:avLst/>
          </a:prstGeom>
        </p:spPr>
      </p:pic>
      <p:pic>
        <p:nvPicPr>
          <p:cNvPr id="8" name="Picture 7">
            <a:extLst>
              <a:ext uri="{FF2B5EF4-FFF2-40B4-BE49-F238E27FC236}">
                <a16:creationId xmlns:a16="http://schemas.microsoft.com/office/drawing/2014/main" id="{AA3D4352-07E6-D7E6-B6B0-AB49319B2F2F}"/>
              </a:ext>
            </a:extLst>
          </p:cNvPr>
          <p:cNvPicPr>
            <a:picLocks noChangeAspect="1"/>
          </p:cNvPicPr>
          <p:nvPr/>
        </p:nvPicPr>
        <p:blipFill>
          <a:blip r:embed="rId5"/>
          <a:stretch>
            <a:fillRect/>
          </a:stretch>
        </p:blipFill>
        <p:spPr>
          <a:xfrm>
            <a:off x="6096000" y="1445353"/>
            <a:ext cx="1398898" cy="1004680"/>
          </a:xfrm>
          <a:prstGeom prst="rect">
            <a:avLst/>
          </a:prstGeom>
        </p:spPr>
      </p:pic>
      <p:sp>
        <p:nvSpPr>
          <p:cNvPr id="9" name="TextBox 8">
            <a:extLst>
              <a:ext uri="{FF2B5EF4-FFF2-40B4-BE49-F238E27FC236}">
                <a16:creationId xmlns:a16="http://schemas.microsoft.com/office/drawing/2014/main" id="{2CFED8BB-B2C9-D5C9-7226-2235BAFA03DE}"/>
              </a:ext>
            </a:extLst>
          </p:cNvPr>
          <p:cNvSpPr txBox="1"/>
          <p:nvPr/>
        </p:nvSpPr>
        <p:spPr>
          <a:xfrm>
            <a:off x="6013634" y="2556928"/>
            <a:ext cx="2108269" cy="369332"/>
          </a:xfrm>
          <a:prstGeom prst="rect">
            <a:avLst/>
          </a:prstGeom>
          <a:noFill/>
        </p:spPr>
        <p:txBody>
          <a:bodyPr wrap="none" rtlCol="0">
            <a:spAutoFit/>
          </a:bodyPr>
          <a:lstStyle/>
          <a:p>
            <a:r>
              <a:rPr lang="sv-SE" dirty="0"/>
              <a:t>Ny aktivitet skapas</a:t>
            </a:r>
            <a:endParaRPr lang="en-GB" dirty="0"/>
          </a:p>
        </p:txBody>
      </p:sp>
      <p:sp>
        <p:nvSpPr>
          <p:cNvPr id="10" name="Arrow: Right 9">
            <a:extLst>
              <a:ext uri="{FF2B5EF4-FFF2-40B4-BE49-F238E27FC236}">
                <a16:creationId xmlns:a16="http://schemas.microsoft.com/office/drawing/2014/main" id="{27702CCC-A50C-519C-83DA-7DF3D44262BF}"/>
              </a:ext>
            </a:extLst>
          </p:cNvPr>
          <p:cNvSpPr/>
          <p:nvPr/>
        </p:nvSpPr>
        <p:spPr>
          <a:xfrm>
            <a:off x="5263563" y="2597641"/>
            <a:ext cx="645460" cy="287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D70DE23-EEA6-903A-05CC-F402DEE800C4}"/>
              </a:ext>
            </a:extLst>
          </p:cNvPr>
          <p:cNvSpPr txBox="1"/>
          <p:nvPr/>
        </p:nvSpPr>
        <p:spPr>
          <a:xfrm>
            <a:off x="6013634" y="2983256"/>
            <a:ext cx="4775666" cy="369332"/>
          </a:xfrm>
          <a:prstGeom prst="rect">
            <a:avLst/>
          </a:prstGeom>
          <a:noFill/>
        </p:spPr>
        <p:txBody>
          <a:bodyPr wrap="none" rtlCol="0">
            <a:spAutoFit/>
          </a:bodyPr>
          <a:lstStyle/>
          <a:p>
            <a:r>
              <a:rPr lang="sv-SE" dirty="0"/>
              <a:t>Möjlighet att redigera lägga till fler bilder etc</a:t>
            </a:r>
          </a:p>
        </p:txBody>
      </p:sp>
      <p:sp>
        <p:nvSpPr>
          <p:cNvPr id="13" name="TextBox 12">
            <a:extLst>
              <a:ext uri="{FF2B5EF4-FFF2-40B4-BE49-F238E27FC236}">
                <a16:creationId xmlns:a16="http://schemas.microsoft.com/office/drawing/2014/main" id="{4520AC84-CDF7-2183-7E88-F5E0E91626D1}"/>
              </a:ext>
            </a:extLst>
          </p:cNvPr>
          <p:cNvSpPr txBox="1"/>
          <p:nvPr/>
        </p:nvSpPr>
        <p:spPr>
          <a:xfrm>
            <a:off x="1072524" y="3538018"/>
            <a:ext cx="3916457" cy="646331"/>
          </a:xfrm>
          <a:prstGeom prst="rect">
            <a:avLst/>
          </a:prstGeom>
          <a:noFill/>
        </p:spPr>
        <p:txBody>
          <a:bodyPr wrap="none" rtlCol="0">
            <a:spAutoFit/>
          </a:bodyPr>
          <a:lstStyle/>
          <a:p>
            <a:r>
              <a:rPr lang="sv-SE" dirty="0"/>
              <a:t>Anmälan mottagen, epost skickas till</a:t>
            </a:r>
          </a:p>
          <a:p>
            <a:r>
              <a:rPr lang="sv-SE" dirty="0"/>
              <a:t>anmälare</a:t>
            </a:r>
            <a:endParaRPr lang="en-GB" dirty="0"/>
          </a:p>
        </p:txBody>
      </p:sp>
      <p:sp>
        <p:nvSpPr>
          <p:cNvPr id="14" name="TextBox 13">
            <a:extLst>
              <a:ext uri="{FF2B5EF4-FFF2-40B4-BE49-F238E27FC236}">
                <a16:creationId xmlns:a16="http://schemas.microsoft.com/office/drawing/2014/main" id="{3EC4080B-CC08-25DA-DD4A-A8C148DBB461}"/>
              </a:ext>
            </a:extLst>
          </p:cNvPr>
          <p:cNvSpPr txBox="1"/>
          <p:nvPr/>
        </p:nvSpPr>
        <p:spPr>
          <a:xfrm>
            <a:off x="6044209" y="3543803"/>
            <a:ext cx="2172390" cy="369332"/>
          </a:xfrm>
          <a:prstGeom prst="rect">
            <a:avLst/>
          </a:prstGeom>
          <a:noFill/>
        </p:spPr>
        <p:txBody>
          <a:bodyPr wrap="none" rtlCol="0">
            <a:spAutoFit/>
          </a:bodyPr>
          <a:lstStyle/>
          <a:p>
            <a:r>
              <a:rPr lang="sv-SE" dirty="0"/>
              <a:t>Anmäla deltagande</a:t>
            </a:r>
            <a:endParaRPr lang="en-GB" dirty="0"/>
          </a:p>
        </p:txBody>
      </p:sp>
      <p:sp>
        <p:nvSpPr>
          <p:cNvPr id="15" name="Arrow: Right 14">
            <a:extLst>
              <a:ext uri="{FF2B5EF4-FFF2-40B4-BE49-F238E27FC236}">
                <a16:creationId xmlns:a16="http://schemas.microsoft.com/office/drawing/2014/main" id="{790C2B65-E498-67D6-6B7C-F0E35DA519FC}"/>
              </a:ext>
            </a:extLst>
          </p:cNvPr>
          <p:cNvSpPr/>
          <p:nvPr/>
        </p:nvSpPr>
        <p:spPr>
          <a:xfrm rot="10800000">
            <a:off x="5263563" y="3573277"/>
            <a:ext cx="645460" cy="287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53CC134-3CE2-02DA-B274-2A77B4B9ACE1}"/>
              </a:ext>
            </a:extLst>
          </p:cNvPr>
          <p:cNvSpPr txBox="1"/>
          <p:nvPr/>
        </p:nvSpPr>
        <p:spPr>
          <a:xfrm>
            <a:off x="1072524" y="4259056"/>
            <a:ext cx="2339102" cy="646331"/>
          </a:xfrm>
          <a:prstGeom prst="rect">
            <a:avLst/>
          </a:prstGeom>
          <a:noFill/>
        </p:spPr>
        <p:txBody>
          <a:bodyPr wrap="none" rtlCol="0">
            <a:spAutoFit/>
          </a:bodyPr>
          <a:lstStyle/>
          <a:p>
            <a:r>
              <a:rPr lang="sv-SE" dirty="0"/>
              <a:t>Förteckning anmälda</a:t>
            </a:r>
          </a:p>
          <a:p>
            <a:r>
              <a:rPr lang="sv-SE" dirty="0"/>
              <a:t>Utskrift närvarokort</a:t>
            </a:r>
            <a:endParaRPr lang="en-GB" dirty="0"/>
          </a:p>
        </p:txBody>
      </p:sp>
      <p:sp>
        <p:nvSpPr>
          <p:cNvPr id="17" name="TextBox 16">
            <a:extLst>
              <a:ext uri="{FF2B5EF4-FFF2-40B4-BE49-F238E27FC236}">
                <a16:creationId xmlns:a16="http://schemas.microsoft.com/office/drawing/2014/main" id="{34310788-6D42-99AC-00DA-4606EB3A06BF}"/>
              </a:ext>
            </a:extLst>
          </p:cNvPr>
          <p:cNvSpPr txBox="1"/>
          <p:nvPr/>
        </p:nvSpPr>
        <p:spPr>
          <a:xfrm>
            <a:off x="6096000" y="4905387"/>
            <a:ext cx="3300904" cy="369332"/>
          </a:xfrm>
          <a:prstGeom prst="rect">
            <a:avLst/>
          </a:prstGeom>
          <a:noFill/>
        </p:spPr>
        <p:txBody>
          <a:bodyPr wrap="none" rtlCol="0">
            <a:spAutoFit/>
          </a:bodyPr>
          <a:lstStyle/>
          <a:p>
            <a:r>
              <a:rPr lang="sv-SE" dirty="0"/>
              <a:t>Rapport efter avslutad aktivitet</a:t>
            </a:r>
            <a:endParaRPr lang="en-GB" dirty="0"/>
          </a:p>
        </p:txBody>
      </p:sp>
      <p:sp>
        <p:nvSpPr>
          <p:cNvPr id="3" name="Slide Number Placeholder 2">
            <a:extLst>
              <a:ext uri="{FF2B5EF4-FFF2-40B4-BE49-F238E27FC236}">
                <a16:creationId xmlns:a16="http://schemas.microsoft.com/office/drawing/2014/main" id="{8A7AF803-46F4-FC0A-C662-219EF8986F14}"/>
              </a:ext>
            </a:extLst>
          </p:cNvPr>
          <p:cNvSpPr>
            <a:spLocks noGrp="1"/>
          </p:cNvSpPr>
          <p:nvPr>
            <p:ph type="sldNum" sz="quarter" idx="12"/>
          </p:nvPr>
        </p:nvSpPr>
        <p:spPr/>
        <p:txBody>
          <a:bodyPr/>
          <a:lstStyle/>
          <a:p>
            <a:fld id="{E31375A4-56A4-47D6-9801-1991572033F7}" type="slidenum">
              <a:rPr lang="en-US" smtClean="0"/>
              <a:t>10</a:t>
            </a:fld>
            <a:endParaRPr lang="en-US" dirty="0"/>
          </a:p>
        </p:txBody>
      </p:sp>
      <p:pic>
        <p:nvPicPr>
          <p:cNvPr id="6" name="Bildobjekt 2" descr="http://aktivaseniorer.com/images/logo/aktiva_seniorer_vit_bg_386x240.jpg">
            <a:extLst>
              <a:ext uri="{FF2B5EF4-FFF2-40B4-BE49-F238E27FC236}">
                <a16:creationId xmlns:a16="http://schemas.microsoft.com/office/drawing/2014/main" id="{6D0B6F2C-D339-8417-8FFF-1C7E11C8976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02453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a:t>Skapa </a:t>
            </a:r>
            <a:r>
              <a:rPr lang="en-US" sz="6000" dirty="0" err="1"/>
              <a:t>ny</a:t>
            </a:r>
            <a:r>
              <a:rPr lang="en-US" sz="6000" dirty="0"/>
              <a:t> </a:t>
            </a:r>
            <a:r>
              <a:rPr lang="en-US" sz="6000" dirty="0" err="1"/>
              <a:t>aktivitet</a:t>
            </a:r>
            <a:br>
              <a:rPr lang="en-US" sz="6000" dirty="0"/>
            </a:br>
            <a:br>
              <a:rPr lang="en-US" sz="6000" dirty="0"/>
            </a:br>
            <a:br>
              <a:rPr lang="en-US" sz="6000" dirty="0"/>
            </a:br>
            <a:br>
              <a:rPr lang="en-US" sz="6000" dirty="0"/>
            </a:br>
            <a:endParaRPr lang="en-US" sz="6000" dirty="0"/>
          </a:p>
        </p:txBody>
      </p:sp>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44462" y="0"/>
            <a:ext cx="930275" cy="579120"/>
          </a:xfrm>
          <a:prstGeom prst="rect">
            <a:avLst/>
          </a:prstGeom>
          <a:noFill/>
          <a:ln>
            <a:noFill/>
          </a:ln>
        </p:spPr>
      </p:pic>
      <p:sp>
        <p:nvSpPr>
          <p:cNvPr id="5" name="Slide Number Placeholder 2">
            <a:extLst>
              <a:ext uri="{FF2B5EF4-FFF2-40B4-BE49-F238E27FC236}">
                <a16:creationId xmlns:a16="http://schemas.microsoft.com/office/drawing/2014/main" id="{C2B0D5E5-BC8F-C198-6068-2BD65C9B2E6D}"/>
              </a:ext>
            </a:extLst>
          </p:cNvPr>
          <p:cNvSpPr txBox="1">
            <a:spLocks/>
          </p:cNvSpPr>
          <p:nvPr/>
        </p:nvSpPr>
        <p:spPr>
          <a:xfrm>
            <a:off x="10665311" y="6289679"/>
            <a:ext cx="918882" cy="2224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31375A4-56A4-47D6-9801-1991572033F7}" type="slidenum">
              <a:rPr lang="en-US" sz="1100" smtClean="0"/>
              <a:pPr algn="r"/>
              <a:t>11</a:t>
            </a:fld>
            <a:endParaRPr lang="en-US" sz="1100" dirty="0"/>
          </a:p>
        </p:txBody>
      </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Skapa ny aktivitet</a:t>
            </a:r>
            <a:endParaRPr lang="en-GB" dirty="0"/>
          </a:p>
        </p:txBody>
      </p:sp>
      <p:sp>
        <p:nvSpPr>
          <p:cNvPr id="3" name="Content Placeholder 2">
            <a:extLst>
              <a:ext uri="{FF2B5EF4-FFF2-40B4-BE49-F238E27FC236}">
                <a16:creationId xmlns:a16="http://schemas.microsoft.com/office/drawing/2014/main" id="{D9FC40F9-51F9-8C9E-16CE-AF252C91B5DF}"/>
              </a:ext>
            </a:extLst>
          </p:cNvPr>
          <p:cNvSpPr>
            <a:spLocks noGrp="1"/>
          </p:cNvSpPr>
          <p:nvPr>
            <p:ph idx="1"/>
          </p:nvPr>
        </p:nvSpPr>
        <p:spPr>
          <a:xfrm>
            <a:off x="1243781" y="1319981"/>
            <a:ext cx="9601200" cy="4471219"/>
          </a:xfrm>
        </p:spPr>
        <p:txBody>
          <a:bodyPr/>
          <a:lstStyle/>
          <a:p>
            <a:pPr marL="0" indent="0">
              <a:buNone/>
            </a:pPr>
            <a:r>
              <a:rPr lang="sv-SE" dirty="0"/>
              <a:t>En ny aktivitet kan skapas genom att kopiera en befintlig aktivitet eller att lägga upp den från början.</a:t>
            </a:r>
          </a:p>
          <a:p>
            <a:pPr marL="0" indent="0">
              <a:buNone/>
            </a:pPr>
            <a:r>
              <a:rPr lang="sv-SE" dirty="0"/>
              <a:t>Tänk på att i Mina Aktiviteter kallas allt aktivitet oberoende av om det handlar om månadsmöte, cirklar, resor,.....</a:t>
            </a:r>
            <a:endParaRPr lang="en-GB" dirty="0"/>
          </a:p>
        </p:txBody>
      </p:sp>
      <p:pic>
        <p:nvPicPr>
          <p:cNvPr id="4" name="Picture 3">
            <a:extLst>
              <a:ext uri="{FF2B5EF4-FFF2-40B4-BE49-F238E27FC236}">
                <a16:creationId xmlns:a16="http://schemas.microsoft.com/office/drawing/2014/main" id="{57F328D1-99B8-CFF6-449A-F4B698A4C16A}"/>
              </a:ext>
            </a:extLst>
          </p:cNvPr>
          <p:cNvPicPr>
            <a:picLocks noChangeAspect="1"/>
          </p:cNvPicPr>
          <p:nvPr/>
        </p:nvPicPr>
        <p:blipFill>
          <a:blip r:embed="rId3"/>
          <a:stretch>
            <a:fillRect/>
          </a:stretch>
        </p:blipFill>
        <p:spPr>
          <a:xfrm>
            <a:off x="1243780" y="3103705"/>
            <a:ext cx="6129338" cy="1700213"/>
          </a:xfrm>
          <a:prstGeom prst="rect">
            <a:avLst/>
          </a:prstGeom>
        </p:spPr>
      </p:pic>
      <p:cxnSp>
        <p:nvCxnSpPr>
          <p:cNvPr id="5" name="Straight Arrow Connector 4">
            <a:extLst>
              <a:ext uri="{FF2B5EF4-FFF2-40B4-BE49-F238E27FC236}">
                <a16:creationId xmlns:a16="http://schemas.microsoft.com/office/drawing/2014/main" id="{822EF9F2-C2B7-EA9F-8C41-97B4EF16AA4A}"/>
              </a:ext>
            </a:extLst>
          </p:cNvPr>
          <p:cNvCxnSpPr/>
          <p:nvPr/>
        </p:nvCxnSpPr>
        <p:spPr>
          <a:xfrm flipH="1" flipV="1">
            <a:off x="7394001" y="4110265"/>
            <a:ext cx="433070" cy="1333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 Box 2">
            <a:extLst>
              <a:ext uri="{FF2B5EF4-FFF2-40B4-BE49-F238E27FC236}">
                <a16:creationId xmlns:a16="http://schemas.microsoft.com/office/drawing/2014/main" id="{690ADDA0-A19E-65A1-9CDD-547556A96DEC}"/>
              </a:ext>
            </a:extLst>
          </p:cNvPr>
          <p:cNvSpPr txBox="1">
            <a:spLocks noChangeArrowheads="1"/>
          </p:cNvSpPr>
          <p:nvPr/>
        </p:nvSpPr>
        <p:spPr bwMode="auto">
          <a:xfrm>
            <a:off x="7827071" y="4110265"/>
            <a:ext cx="1590675" cy="3187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Välj Lägg till ny aktivitet</a:t>
            </a:r>
          </a:p>
        </p:txBody>
      </p:sp>
      <p:sp>
        <p:nvSpPr>
          <p:cNvPr id="7" name="Rectangle 6">
            <a:extLst>
              <a:ext uri="{FF2B5EF4-FFF2-40B4-BE49-F238E27FC236}">
                <a16:creationId xmlns:a16="http://schemas.microsoft.com/office/drawing/2014/main" id="{3253AD47-B2B9-2B2D-5AE8-33A6025756B6}"/>
              </a:ext>
            </a:extLst>
          </p:cNvPr>
          <p:cNvSpPr/>
          <p:nvPr/>
        </p:nvSpPr>
        <p:spPr>
          <a:xfrm>
            <a:off x="6230657" y="4044205"/>
            <a:ext cx="1047135" cy="15485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2930D794-A6DF-AA49-D1A3-6CFEBC28A5A4}"/>
              </a:ext>
            </a:extLst>
          </p:cNvPr>
          <p:cNvSpPr>
            <a:spLocks noGrp="1"/>
          </p:cNvSpPr>
          <p:nvPr>
            <p:ph type="sldNum" sz="quarter" idx="12"/>
          </p:nvPr>
        </p:nvSpPr>
        <p:spPr/>
        <p:txBody>
          <a:bodyPr/>
          <a:lstStyle/>
          <a:p>
            <a:fld id="{E31375A4-56A4-47D6-9801-1991572033F7}" type="slidenum">
              <a:rPr lang="en-US" smtClean="0"/>
              <a:t>12</a:t>
            </a:fld>
            <a:endParaRPr lang="en-US"/>
          </a:p>
        </p:txBody>
      </p:sp>
      <p:pic>
        <p:nvPicPr>
          <p:cNvPr id="9" name="Bildobjekt 2" descr="http://aktivaseniorer.com/images/logo/aktiva_seniorer_vit_bg_386x240.jpg">
            <a:extLst>
              <a:ext uri="{FF2B5EF4-FFF2-40B4-BE49-F238E27FC236}">
                <a16:creationId xmlns:a16="http://schemas.microsoft.com/office/drawing/2014/main" id="{F6463016-27A8-93C3-674B-9E466C07AD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4462" y="0"/>
            <a:ext cx="930275" cy="579120"/>
          </a:xfrm>
          <a:prstGeom prst="rect">
            <a:avLst/>
          </a:prstGeom>
          <a:noFill/>
          <a:ln>
            <a:noFill/>
          </a:ln>
        </p:spPr>
      </p:pic>
    </p:spTree>
    <p:extLst>
      <p:ext uri="{BB962C8B-B14F-4D97-AF65-F5344CB8AC3E}">
        <p14:creationId xmlns:p14="http://schemas.microsoft.com/office/powerpoint/2010/main" val="94825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9366F0F-90CD-006C-E8CA-EEB13FBD38FE}"/>
              </a:ext>
            </a:extLst>
          </p:cNvPr>
          <p:cNvSpPr>
            <a:spLocks noGrp="1"/>
          </p:cNvSpPr>
          <p:nvPr>
            <p:ph type="subTitle" idx="1"/>
          </p:nvPr>
        </p:nvSpPr>
        <p:spPr>
          <a:xfrm>
            <a:off x="519380" y="2758752"/>
            <a:ext cx="10980959" cy="3785187"/>
          </a:xfrm>
        </p:spPr>
        <p:txBody>
          <a:bodyPr>
            <a:normAutofit/>
          </a:bodyPr>
          <a:lstStyle/>
          <a:p>
            <a:pPr algn="l"/>
            <a:r>
              <a:rPr lang="sv-SE" sz="1800" dirty="0"/>
              <a:t>Titel: Fritext, det som kommer att synas för medlemmarna</a:t>
            </a:r>
          </a:p>
          <a:p>
            <a:pPr algn="l"/>
            <a:endParaRPr lang="sv-SE" sz="1800" dirty="0"/>
          </a:p>
          <a:p>
            <a:pPr algn="l"/>
            <a:r>
              <a:rPr lang="sv-SE" sz="1800" dirty="0"/>
              <a:t>Admin kod: Viktigt att denna anges korrekt då den används för olika typer av uppföljning t.ex. </a:t>
            </a:r>
            <a:r>
              <a:rPr lang="sv-SE" sz="1800" b="1" dirty="0"/>
              <a:t>Bokföring</a:t>
            </a:r>
          </a:p>
          <a:p>
            <a:pPr algn="l"/>
            <a:r>
              <a:rPr lang="sv-SE" sz="1800" b="1" dirty="0"/>
              <a:t>	- </a:t>
            </a:r>
            <a:r>
              <a:rPr lang="sv-SE" sz="1800" dirty="0"/>
              <a:t>Använd</a:t>
            </a:r>
            <a:r>
              <a:rPr lang="sv-SE" sz="1800" b="1" dirty="0"/>
              <a:t> inte </a:t>
            </a:r>
            <a:r>
              <a:rPr lang="sv-SE" sz="1800" dirty="0"/>
              <a:t>å,ä,ö,Å,Ä,Ö</a:t>
            </a:r>
          </a:p>
          <a:p>
            <a:pPr algn="l"/>
            <a:r>
              <a:rPr lang="sv-SE" sz="1800" b="1" dirty="0"/>
              <a:t>	- </a:t>
            </a:r>
            <a:r>
              <a:rPr lang="sv-SE" sz="1800" dirty="0"/>
              <a:t>Koden måste vara unik </a:t>
            </a:r>
          </a:p>
          <a:p>
            <a:pPr algn="l"/>
            <a:r>
              <a:rPr lang="sv-SE" sz="1800" dirty="0"/>
              <a:t>		*Ex räcker inte med </a:t>
            </a:r>
            <a:r>
              <a:rPr lang="sv-SE" sz="1800" i="1" dirty="0"/>
              <a:t>2023-Man-Manadsmote, men 2023-Man-Manadsmote jan</a:t>
            </a:r>
            <a:r>
              <a:rPr lang="sv-SE" sz="1800" dirty="0"/>
              <a:t> är ok</a:t>
            </a:r>
            <a:endParaRPr lang="sv-SE" sz="1800" i="1" dirty="0"/>
          </a:p>
          <a:p>
            <a:pPr algn="l"/>
            <a:r>
              <a:rPr lang="sv-SE" sz="1800" dirty="0"/>
              <a:t>	- Första delen av koden måste följa nedanstående spec</a:t>
            </a:r>
          </a:p>
          <a:p>
            <a:pPr algn="l"/>
            <a:r>
              <a:rPr lang="sv-SE" sz="1800" dirty="0"/>
              <a:t>	- Andra delen är fri för resp kommite att speca för varje ny ”aktivitet”</a:t>
            </a:r>
          </a:p>
          <a:p>
            <a:pPr algn="l"/>
            <a:endParaRPr lang="sv-SE" sz="1800" dirty="0"/>
          </a:p>
          <a:p>
            <a:pPr algn="l"/>
            <a:endParaRPr lang="sv-SE" sz="1800" b="1" dirty="0"/>
          </a:p>
        </p:txBody>
      </p:sp>
      <p:pic>
        <p:nvPicPr>
          <p:cNvPr id="4" name="Picture 3">
            <a:extLst>
              <a:ext uri="{FF2B5EF4-FFF2-40B4-BE49-F238E27FC236}">
                <a16:creationId xmlns:a16="http://schemas.microsoft.com/office/drawing/2014/main" id="{A4D35B32-B288-D880-4B70-4F486A71EEBC}"/>
              </a:ext>
            </a:extLst>
          </p:cNvPr>
          <p:cNvPicPr>
            <a:picLocks noChangeAspect="1"/>
          </p:cNvPicPr>
          <p:nvPr/>
        </p:nvPicPr>
        <p:blipFill>
          <a:blip r:embed="rId3"/>
          <a:stretch>
            <a:fillRect/>
          </a:stretch>
        </p:blipFill>
        <p:spPr>
          <a:xfrm>
            <a:off x="1529764" y="4987003"/>
            <a:ext cx="2827788" cy="1413894"/>
          </a:xfrm>
          <a:prstGeom prst="rect">
            <a:avLst/>
          </a:prstGeom>
        </p:spPr>
      </p:pic>
      <p:pic>
        <p:nvPicPr>
          <p:cNvPr id="6" name="Picture 5">
            <a:extLst>
              <a:ext uri="{FF2B5EF4-FFF2-40B4-BE49-F238E27FC236}">
                <a16:creationId xmlns:a16="http://schemas.microsoft.com/office/drawing/2014/main" id="{65102F92-BEB1-2262-CA7C-EC7D7C928899}"/>
              </a:ext>
            </a:extLst>
          </p:cNvPr>
          <p:cNvPicPr>
            <a:picLocks noChangeAspect="1"/>
          </p:cNvPicPr>
          <p:nvPr/>
        </p:nvPicPr>
        <p:blipFill>
          <a:blip r:embed="rId4"/>
          <a:stretch>
            <a:fillRect/>
          </a:stretch>
        </p:blipFill>
        <p:spPr>
          <a:xfrm>
            <a:off x="519380" y="1232043"/>
            <a:ext cx="8535591" cy="1390844"/>
          </a:xfrm>
          <a:prstGeom prst="rect">
            <a:avLst/>
          </a:prstGeom>
        </p:spPr>
      </p:pic>
      <p:sp>
        <p:nvSpPr>
          <p:cNvPr id="2" name="Title 1">
            <a:extLst>
              <a:ext uri="{FF2B5EF4-FFF2-40B4-BE49-F238E27FC236}">
                <a16:creationId xmlns:a16="http://schemas.microsoft.com/office/drawing/2014/main" id="{E9CBE526-6ADA-4B74-CB5E-7744D7AF175A}"/>
              </a:ext>
            </a:extLst>
          </p:cNvPr>
          <p:cNvSpPr txBox="1">
            <a:spLocks/>
          </p:cNvSpPr>
          <p:nvPr/>
        </p:nvSpPr>
        <p:spPr>
          <a:xfrm>
            <a:off x="1295400" y="503853"/>
            <a:ext cx="9601200" cy="562947"/>
          </a:xfrm>
          <a:prstGeom prst="rect">
            <a:avLst/>
          </a:prstGeom>
        </p:spPr>
        <p:txBody>
          <a:bodyPr vert="horz" lIns="91440" tIns="45720" rIns="91440" bIns="45720" rtlCol="0" anchor="b">
            <a:normAutofit/>
          </a:bodyPr>
          <a:lstStyle>
            <a:lvl1pPr algn="l" defTabSz="914400" rtl="0" eaLnBrk="1" latinLnBrk="0" hangingPunct="1">
              <a:lnSpc>
                <a:spcPct val="76000"/>
              </a:lnSpc>
              <a:spcBef>
                <a:spcPct val="0"/>
              </a:spcBef>
              <a:buNone/>
              <a:defRPr sz="8000" b="1" kern="1200" cap="none" baseline="0">
                <a:solidFill>
                  <a:schemeClr val="tx1"/>
                </a:solidFill>
                <a:latin typeface="+mj-lt"/>
                <a:ea typeface="+mj-ea"/>
                <a:cs typeface="+mj-cs"/>
              </a:defRPr>
            </a:lvl1pPr>
          </a:lstStyle>
          <a:p>
            <a:r>
              <a:rPr lang="sv-SE" sz="3200" dirty="0">
                <a:solidFill>
                  <a:schemeClr val="accent1">
                    <a:lumMod val="75000"/>
                  </a:schemeClr>
                </a:solidFill>
              </a:rPr>
              <a:t>Skapa ny aktivitet</a:t>
            </a:r>
            <a:endParaRPr lang="en-GB" sz="3200" dirty="0">
              <a:solidFill>
                <a:schemeClr val="accent1">
                  <a:lumMod val="75000"/>
                </a:schemeClr>
              </a:solidFill>
            </a:endParaRPr>
          </a:p>
        </p:txBody>
      </p:sp>
      <p:sp>
        <p:nvSpPr>
          <p:cNvPr id="5" name="Slide Number Placeholder 7">
            <a:extLst>
              <a:ext uri="{FF2B5EF4-FFF2-40B4-BE49-F238E27FC236}">
                <a16:creationId xmlns:a16="http://schemas.microsoft.com/office/drawing/2014/main" id="{8149828A-9183-C763-5CA8-CDFE448D6E70}"/>
              </a:ext>
            </a:extLst>
          </p:cNvPr>
          <p:cNvSpPr txBox="1">
            <a:spLocks/>
          </p:cNvSpPr>
          <p:nvPr/>
        </p:nvSpPr>
        <p:spPr>
          <a:xfrm>
            <a:off x="10665311" y="6289679"/>
            <a:ext cx="918882" cy="2224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31375A4-56A4-47D6-9801-1991572033F7}" type="slidenum">
              <a:rPr lang="en-US" sz="1100" smtClean="0"/>
              <a:pPr algn="r"/>
              <a:t>13</a:t>
            </a:fld>
            <a:endParaRPr lang="en-US" sz="1100"/>
          </a:p>
        </p:txBody>
      </p:sp>
      <p:pic>
        <p:nvPicPr>
          <p:cNvPr id="7" name="Bildobjekt 2" descr="http://aktivaseniorer.com/images/logo/aktiva_seniorer_vit_bg_386x240.jpg">
            <a:extLst>
              <a:ext uri="{FF2B5EF4-FFF2-40B4-BE49-F238E27FC236}">
                <a16:creationId xmlns:a16="http://schemas.microsoft.com/office/drawing/2014/main" id="{FBD82EF2-D36E-9D48-E6DB-0A05CCA082A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407705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CEDE-B9B0-D0E0-2F11-7EC9F47DB5FA}"/>
              </a:ext>
            </a:extLst>
          </p:cNvPr>
          <p:cNvSpPr>
            <a:spLocks noGrp="1"/>
          </p:cNvSpPr>
          <p:nvPr>
            <p:ph type="title"/>
          </p:nvPr>
        </p:nvSpPr>
        <p:spPr>
          <a:xfrm>
            <a:off x="1295400" y="503854"/>
            <a:ext cx="9601200" cy="535238"/>
          </a:xfrm>
        </p:spPr>
        <p:txBody>
          <a:bodyPr>
            <a:normAutofit/>
          </a:bodyPr>
          <a:lstStyle/>
          <a:p>
            <a:r>
              <a:rPr lang="sv-SE" sz="2800" b="1" dirty="0"/>
              <a:t>Arbetsgång för Aktivitetskod</a:t>
            </a:r>
          </a:p>
        </p:txBody>
      </p:sp>
      <p:sp>
        <p:nvSpPr>
          <p:cNvPr id="3" name="Content Placeholder 2">
            <a:extLst>
              <a:ext uri="{FF2B5EF4-FFF2-40B4-BE49-F238E27FC236}">
                <a16:creationId xmlns:a16="http://schemas.microsoft.com/office/drawing/2014/main" id="{80BDC1A2-62E6-C7B3-C3FF-62F46C0DFD52}"/>
              </a:ext>
            </a:extLst>
          </p:cNvPr>
          <p:cNvSpPr>
            <a:spLocks noGrp="1"/>
          </p:cNvSpPr>
          <p:nvPr>
            <p:ph idx="1"/>
          </p:nvPr>
        </p:nvSpPr>
        <p:spPr>
          <a:xfrm>
            <a:off x="921328" y="1253331"/>
            <a:ext cx="7655169" cy="4351338"/>
          </a:xfrm>
        </p:spPr>
        <p:txBody>
          <a:bodyPr>
            <a:normAutofit/>
          </a:bodyPr>
          <a:lstStyle/>
          <a:p>
            <a:r>
              <a:rPr lang="sv-SE" sz="2000" dirty="0"/>
              <a:t>Kommiteerna bestämmer sig för en unik kod för varje ”aktivitet” när det är dags att lägga upp dem i Mina Aktiviteter</a:t>
            </a:r>
          </a:p>
          <a:p>
            <a:r>
              <a:rPr lang="sv-SE" sz="2000" dirty="0"/>
              <a:t>Dokumentera koden i t.ex. Excel, så har man koll på historiken</a:t>
            </a:r>
          </a:p>
          <a:p>
            <a:r>
              <a:rPr lang="sv-SE" sz="2000" dirty="0"/>
              <a:t>Skicka dokumentet till kassören för varje nyskapad kod, lägger ni upp flera samtidigt så inkludera dem i samma skick</a:t>
            </a:r>
          </a:p>
        </p:txBody>
      </p:sp>
      <p:sp>
        <p:nvSpPr>
          <p:cNvPr id="4" name="Slide Number Placeholder 3">
            <a:extLst>
              <a:ext uri="{FF2B5EF4-FFF2-40B4-BE49-F238E27FC236}">
                <a16:creationId xmlns:a16="http://schemas.microsoft.com/office/drawing/2014/main" id="{B024D5A9-6F9A-CC82-98CF-C6EC68D55872}"/>
              </a:ext>
            </a:extLst>
          </p:cNvPr>
          <p:cNvSpPr>
            <a:spLocks noGrp="1"/>
          </p:cNvSpPr>
          <p:nvPr>
            <p:ph type="sldNum" sz="quarter" idx="12"/>
          </p:nvPr>
        </p:nvSpPr>
        <p:spPr/>
        <p:txBody>
          <a:bodyPr/>
          <a:lstStyle/>
          <a:p>
            <a:fld id="{E31375A4-56A4-47D6-9801-1991572033F7}" type="slidenum">
              <a:rPr lang="en-US" smtClean="0"/>
              <a:t>14</a:t>
            </a:fld>
            <a:endParaRPr lang="en-US"/>
          </a:p>
        </p:txBody>
      </p:sp>
      <p:pic>
        <p:nvPicPr>
          <p:cNvPr id="5" name="Bildobjekt 2" descr="http://aktivaseniorer.com/images/logo/aktiva_seniorer_vit_bg_386x240.jpg">
            <a:extLst>
              <a:ext uri="{FF2B5EF4-FFF2-40B4-BE49-F238E27FC236}">
                <a16:creationId xmlns:a16="http://schemas.microsoft.com/office/drawing/2014/main" id="{B7DEF39B-BF81-C603-846B-E33AA8AD1DE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54828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54B9D02-E853-5147-43CD-91F292FBD6D6}"/>
              </a:ext>
            </a:extLst>
          </p:cNvPr>
          <p:cNvPicPr>
            <a:picLocks noChangeAspect="1"/>
          </p:cNvPicPr>
          <p:nvPr/>
        </p:nvPicPr>
        <p:blipFill>
          <a:blip r:embed="rId3"/>
          <a:stretch>
            <a:fillRect/>
          </a:stretch>
        </p:blipFill>
        <p:spPr>
          <a:xfrm>
            <a:off x="338675" y="1271079"/>
            <a:ext cx="3754001" cy="4133619"/>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Skapa ny aktivitet</a:t>
            </a:r>
            <a:endParaRPr lang="en-GB" dirty="0"/>
          </a:p>
        </p:txBody>
      </p:sp>
      <p:sp>
        <p:nvSpPr>
          <p:cNvPr id="9" name="TextBox 8">
            <a:extLst>
              <a:ext uri="{FF2B5EF4-FFF2-40B4-BE49-F238E27FC236}">
                <a16:creationId xmlns:a16="http://schemas.microsoft.com/office/drawing/2014/main" id="{20F1AE33-9B36-89D6-5A6B-1D280BDD3658}"/>
              </a:ext>
            </a:extLst>
          </p:cNvPr>
          <p:cNvSpPr txBox="1"/>
          <p:nvPr/>
        </p:nvSpPr>
        <p:spPr>
          <a:xfrm>
            <a:off x="7588045" y="2559553"/>
            <a:ext cx="1664238" cy="369332"/>
          </a:xfrm>
          <a:prstGeom prst="rect">
            <a:avLst/>
          </a:prstGeom>
          <a:noFill/>
        </p:spPr>
        <p:txBody>
          <a:bodyPr wrap="none" rtlCol="0">
            <a:spAutoFit/>
          </a:bodyPr>
          <a:lstStyle/>
          <a:p>
            <a:r>
              <a:rPr lang="sv-SE" dirty="0"/>
              <a:t>Välj ’Indelning’</a:t>
            </a:r>
            <a:endParaRPr lang="en-GB" dirty="0"/>
          </a:p>
        </p:txBody>
      </p:sp>
      <p:pic>
        <p:nvPicPr>
          <p:cNvPr id="11" name="Picture 10">
            <a:extLst>
              <a:ext uri="{FF2B5EF4-FFF2-40B4-BE49-F238E27FC236}">
                <a16:creationId xmlns:a16="http://schemas.microsoft.com/office/drawing/2014/main" id="{68CC0E88-C034-7229-9CB2-E0F4DD078B0A}"/>
              </a:ext>
            </a:extLst>
          </p:cNvPr>
          <p:cNvPicPr>
            <a:picLocks noChangeAspect="1"/>
          </p:cNvPicPr>
          <p:nvPr/>
        </p:nvPicPr>
        <p:blipFill>
          <a:blip r:embed="rId4"/>
          <a:stretch>
            <a:fillRect/>
          </a:stretch>
        </p:blipFill>
        <p:spPr>
          <a:xfrm>
            <a:off x="7614855" y="2892619"/>
            <a:ext cx="3684699" cy="2483168"/>
          </a:xfrm>
          <a:prstGeom prst="rect">
            <a:avLst/>
          </a:prstGeom>
        </p:spPr>
      </p:pic>
      <p:sp>
        <p:nvSpPr>
          <p:cNvPr id="12" name="TextBox 11">
            <a:extLst>
              <a:ext uri="{FF2B5EF4-FFF2-40B4-BE49-F238E27FC236}">
                <a16:creationId xmlns:a16="http://schemas.microsoft.com/office/drawing/2014/main" id="{86E9F6F4-73B4-9DE9-7769-79421BF34B0E}"/>
              </a:ext>
            </a:extLst>
          </p:cNvPr>
          <p:cNvSpPr txBox="1"/>
          <p:nvPr/>
        </p:nvSpPr>
        <p:spPr>
          <a:xfrm>
            <a:off x="7417101" y="5539956"/>
            <a:ext cx="1835182" cy="369332"/>
          </a:xfrm>
          <a:prstGeom prst="rect">
            <a:avLst/>
          </a:prstGeom>
          <a:noFill/>
        </p:spPr>
        <p:txBody>
          <a:bodyPr wrap="none" rtlCol="0">
            <a:spAutoFit/>
          </a:bodyPr>
          <a:lstStyle/>
          <a:p>
            <a:r>
              <a:rPr lang="sv-SE" dirty="0"/>
              <a:t>Tryck på ’Spara’</a:t>
            </a:r>
            <a:endParaRPr lang="en-GB" dirty="0"/>
          </a:p>
        </p:txBody>
      </p:sp>
      <p:sp>
        <p:nvSpPr>
          <p:cNvPr id="14" name="Rectangle 13">
            <a:extLst>
              <a:ext uri="{FF2B5EF4-FFF2-40B4-BE49-F238E27FC236}">
                <a16:creationId xmlns:a16="http://schemas.microsoft.com/office/drawing/2014/main" id="{587BA9DD-83F4-1DE7-694C-ED3CBEDA898E}"/>
              </a:ext>
            </a:extLst>
          </p:cNvPr>
          <p:cNvSpPr/>
          <p:nvPr/>
        </p:nvSpPr>
        <p:spPr>
          <a:xfrm>
            <a:off x="478782" y="2947995"/>
            <a:ext cx="1047135" cy="15485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5864037-EACE-DB4F-1A8D-2B0663ABCD82}"/>
              </a:ext>
            </a:extLst>
          </p:cNvPr>
          <p:cNvSpPr/>
          <p:nvPr/>
        </p:nvSpPr>
        <p:spPr>
          <a:xfrm>
            <a:off x="338676" y="5217816"/>
            <a:ext cx="546227" cy="15485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904BB3BB-5B7E-94E2-B37A-A3BE91C45975}"/>
              </a:ext>
            </a:extLst>
          </p:cNvPr>
          <p:cNvSpPr>
            <a:spLocks noGrp="1"/>
          </p:cNvSpPr>
          <p:nvPr>
            <p:ph type="sldNum" sz="quarter" idx="12"/>
          </p:nvPr>
        </p:nvSpPr>
        <p:spPr/>
        <p:txBody>
          <a:bodyPr/>
          <a:lstStyle/>
          <a:p>
            <a:fld id="{E31375A4-56A4-47D6-9801-1991572033F7}" type="slidenum">
              <a:rPr lang="en-US" smtClean="0"/>
              <a:t>15</a:t>
            </a:fld>
            <a:endParaRPr lang="en-US"/>
          </a:p>
        </p:txBody>
      </p:sp>
      <p:pic>
        <p:nvPicPr>
          <p:cNvPr id="4" name="Bildobjekt 2" descr="http://aktivaseniorer.com/images/logo/aktiva_seniorer_vit_bg_386x240.jpg">
            <a:extLst>
              <a:ext uri="{FF2B5EF4-FFF2-40B4-BE49-F238E27FC236}">
                <a16:creationId xmlns:a16="http://schemas.microsoft.com/office/drawing/2014/main" id="{72A49DD4-F1B2-EA78-B230-30D28C162A6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2643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C80EF7-9439-0B8A-3D05-F65517A1B0D9}"/>
              </a:ext>
            </a:extLst>
          </p:cNvPr>
          <p:cNvPicPr>
            <a:picLocks noChangeAspect="1"/>
          </p:cNvPicPr>
          <p:nvPr/>
        </p:nvPicPr>
        <p:blipFill>
          <a:blip r:embed="rId3"/>
          <a:stretch>
            <a:fillRect/>
          </a:stretch>
        </p:blipFill>
        <p:spPr>
          <a:xfrm>
            <a:off x="280213" y="1089590"/>
            <a:ext cx="4756785" cy="5657850"/>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Skapa ny aktivitet</a:t>
            </a:r>
            <a:endParaRPr lang="en-GB" dirty="0"/>
          </a:p>
        </p:txBody>
      </p:sp>
      <p:sp>
        <p:nvSpPr>
          <p:cNvPr id="14" name="TextBox 13">
            <a:extLst>
              <a:ext uri="{FF2B5EF4-FFF2-40B4-BE49-F238E27FC236}">
                <a16:creationId xmlns:a16="http://schemas.microsoft.com/office/drawing/2014/main" id="{35FB5969-74DC-B2C8-C8A7-E9CF38C42A5D}"/>
              </a:ext>
            </a:extLst>
          </p:cNvPr>
          <p:cNvSpPr txBox="1"/>
          <p:nvPr/>
        </p:nvSpPr>
        <p:spPr>
          <a:xfrm>
            <a:off x="6000135" y="1066800"/>
            <a:ext cx="5647700" cy="2062103"/>
          </a:xfrm>
          <a:prstGeom prst="rect">
            <a:avLst/>
          </a:prstGeom>
          <a:noFill/>
        </p:spPr>
        <p:txBody>
          <a:bodyPr wrap="none" rtlCol="0">
            <a:spAutoFit/>
          </a:bodyPr>
          <a:lstStyle/>
          <a:p>
            <a:r>
              <a:rPr lang="sv-SE" sz="2000" b="1" dirty="0"/>
              <a:t>Flik 2. Tid, plats.....</a:t>
            </a:r>
          </a:p>
          <a:p>
            <a:r>
              <a:rPr lang="sv-SE" b="1" i="1" dirty="0"/>
              <a:t>Start: </a:t>
            </a:r>
            <a:r>
              <a:rPr lang="sv-SE" dirty="0"/>
              <a:t>Ange Datum och tid</a:t>
            </a:r>
          </a:p>
          <a:p>
            <a:r>
              <a:rPr lang="en-GB" b="1" i="1" dirty="0" err="1"/>
              <a:t>Antal</a:t>
            </a:r>
            <a:r>
              <a:rPr lang="en-GB" b="1" i="1" dirty="0"/>
              <a:t> </a:t>
            </a:r>
            <a:r>
              <a:rPr lang="en-GB" b="1" i="1" dirty="0" err="1"/>
              <a:t>tillfällen</a:t>
            </a:r>
            <a:r>
              <a:rPr lang="en-GB" b="1" i="1" dirty="0"/>
              <a:t>: 	</a:t>
            </a:r>
            <a:r>
              <a:rPr lang="en-GB" dirty="0"/>
              <a:t>Ange </a:t>
            </a:r>
            <a:r>
              <a:rPr lang="en-GB" dirty="0" err="1"/>
              <a:t>antal</a:t>
            </a:r>
            <a:r>
              <a:rPr lang="en-GB" dirty="0"/>
              <a:t> </a:t>
            </a:r>
            <a:r>
              <a:rPr lang="en-GB" dirty="0" err="1"/>
              <a:t>tillfällen</a:t>
            </a:r>
            <a:endParaRPr lang="en-GB" dirty="0"/>
          </a:p>
          <a:p>
            <a:r>
              <a:rPr lang="en-GB" b="1" i="1" dirty="0" err="1"/>
              <a:t>Första</a:t>
            </a:r>
            <a:r>
              <a:rPr lang="en-GB" b="1" i="1" dirty="0"/>
              <a:t> </a:t>
            </a:r>
            <a:r>
              <a:rPr lang="en-GB" b="1" i="1" dirty="0" err="1"/>
              <a:t>enskilda</a:t>
            </a:r>
            <a:r>
              <a:rPr lang="en-GB" b="1" i="1" dirty="0"/>
              <a:t>…: </a:t>
            </a:r>
            <a:r>
              <a:rPr lang="en-GB" dirty="0" err="1"/>
              <a:t>Anges</a:t>
            </a:r>
            <a:r>
              <a:rPr lang="en-GB" dirty="0"/>
              <a:t> vid </a:t>
            </a:r>
            <a:r>
              <a:rPr lang="en-GB" dirty="0" err="1"/>
              <a:t>behov</a:t>
            </a:r>
            <a:endParaRPr lang="en-GB" dirty="0"/>
          </a:p>
          <a:p>
            <a:r>
              <a:rPr lang="en-GB" b="1" i="1" dirty="0"/>
              <a:t>Plats </a:t>
            </a:r>
            <a:r>
              <a:rPr lang="en-GB" b="1" i="1" dirty="0" err="1"/>
              <a:t>och</a:t>
            </a:r>
            <a:r>
              <a:rPr lang="en-GB" b="1" i="1" dirty="0"/>
              <a:t> </a:t>
            </a:r>
            <a:r>
              <a:rPr lang="en-GB" b="1" i="1" dirty="0" err="1"/>
              <a:t>lokal</a:t>
            </a:r>
            <a:r>
              <a:rPr lang="en-GB" b="1" i="1" dirty="0"/>
              <a:t>: 	</a:t>
            </a:r>
            <a:r>
              <a:rPr lang="en-GB" dirty="0" err="1"/>
              <a:t>Anges</a:t>
            </a:r>
            <a:r>
              <a:rPr lang="en-GB" dirty="0"/>
              <a:t> vid </a:t>
            </a:r>
            <a:r>
              <a:rPr lang="en-GB" dirty="0" err="1"/>
              <a:t>behov</a:t>
            </a:r>
            <a:endParaRPr lang="en-GB" dirty="0"/>
          </a:p>
          <a:p>
            <a:r>
              <a:rPr lang="en-GB" b="1" i="1" dirty="0" err="1"/>
              <a:t>Eventuell</a:t>
            </a:r>
            <a:r>
              <a:rPr lang="en-GB" b="1" i="1" dirty="0"/>
              <a:t> </a:t>
            </a:r>
            <a:r>
              <a:rPr lang="en-GB" b="1" i="1" dirty="0" err="1"/>
              <a:t>anpassad</a:t>
            </a:r>
            <a:r>
              <a:rPr lang="en-GB" b="1" i="1" dirty="0"/>
              <a:t>..: </a:t>
            </a:r>
            <a:r>
              <a:rPr lang="en-GB" dirty="0"/>
              <a:t>Ange </a:t>
            </a:r>
            <a:r>
              <a:rPr lang="en-GB" dirty="0" err="1"/>
              <a:t>t.ex</a:t>
            </a:r>
            <a:r>
              <a:rPr lang="en-GB" dirty="0"/>
              <a:t> plats för </a:t>
            </a:r>
            <a:r>
              <a:rPr lang="en-GB" dirty="0" err="1"/>
              <a:t>samåkning</a:t>
            </a:r>
            <a:endParaRPr lang="en-GB" dirty="0"/>
          </a:p>
          <a:p>
            <a:r>
              <a:rPr lang="en-GB" b="1" i="1" dirty="0" err="1"/>
              <a:t>Eventuell</a:t>
            </a:r>
            <a:r>
              <a:rPr lang="en-GB" b="1" i="1" dirty="0"/>
              <a:t> </a:t>
            </a:r>
            <a:r>
              <a:rPr lang="en-GB" b="1" i="1" dirty="0" err="1"/>
              <a:t>anpassad</a:t>
            </a:r>
            <a:r>
              <a:rPr lang="en-GB" b="1" i="1" dirty="0"/>
              <a:t>...: </a:t>
            </a:r>
            <a:r>
              <a:rPr lang="en-GB" dirty="0"/>
              <a:t>Ange </a:t>
            </a:r>
            <a:r>
              <a:rPr lang="en-GB" dirty="0" err="1"/>
              <a:t>ansvarig</a:t>
            </a:r>
            <a:endParaRPr lang="en-GB" dirty="0"/>
          </a:p>
        </p:txBody>
      </p:sp>
      <p:sp>
        <p:nvSpPr>
          <p:cNvPr id="19" name="Rectangle 18">
            <a:extLst>
              <a:ext uri="{FF2B5EF4-FFF2-40B4-BE49-F238E27FC236}">
                <a16:creationId xmlns:a16="http://schemas.microsoft.com/office/drawing/2014/main" id="{70B9D8A0-D538-C707-1A41-5BBC0A0D13EC}"/>
              </a:ext>
            </a:extLst>
          </p:cNvPr>
          <p:cNvSpPr/>
          <p:nvPr/>
        </p:nvSpPr>
        <p:spPr>
          <a:xfrm>
            <a:off x="427574" y="2772692"/>
            <a:ext cx="2315626" cy="22122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B303859-8C90-E8A9-FCA6-BAC55BE45519}"/>
              </a:ext>
            </a:extLst>
          </p:cNvPr>
          <p:cNvSpPr/>
          <p:nvPr/>
        </p:nvSpPr>
        <p:spPr>
          <a:xfrm>
            <a:off x="427574" y="3311027"/>
            <a:ext cx="3753594" cy="22122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7714F0E-D27D-BB96-C864-6E2255D2C53C}"/>
              </a:ext>
            </a:extLst>
          </p:cNvPr>
          <p:cNvSpPr/>
          <p:nvPr/>
        </p:nvSpPr>
        <p:spPr>
          <a:xfrm>
            <a:off x="427574" y="5910997"/>
            <a:ext cx="1865800" cy="2833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60DF078-25F2-317A-484E-FF50CB347C12}"/>
              </a:ext>
            </a:extLst>
          </p:cNvPr>
          <p:cNvSpPr/>
          <p:nvPr/>
        </p:nvSpPr>
        <p:spPr>
          <a:xfrm>
            <a:off x="427574" y="6441958"/>
            <a:ext cx="1865800" cy="2833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623775BE-C66C-F37A-19A9-4B389C7F4C17}"/>
              </a:ext>
            </a:extLst>
          </p:cNvPr>
          <p:cNvSpPr>
            <a:spLocks noGrp="1"/>
          </p:cNvSpPr>
          <p:nvPr>
            <p:ph type="sldNum" sz="quarter" idx="12"/>
          </p:nvPr>
        </p:nvSpPr>
        <p:spPr/>
        <p:txBody>
          <a:bodyPr/>
          <a:lstStyle/>
          <a:p>
            <a:fld id="{E31375A4-56A4-47D6-9801-1991572033F7}" type="slidenum">
              <a:rPr lang="en-US" smtClean="0"/>
              <a:t>16</a:t>
            </a:fld>
            <a:endParaRPr lang="en-US"/>
          </a:p>
        </p:txBody>
      </p:sp>
      <p:sp>
        <p:nvSpPr>
          <p:cNvPr id="4" name="Rectangle 3">
            <a:extLst>
              <a:ext uri="{FF2B5EF4-FFF2-40B4-BE49-F238E27FC236}">
                <a16:creationId xmlns:a16="http://schemas.microsoft.com/office/drawing/2014/main" id="{93B6C9CE-43E5-ACE3-A2F8-B2D8266CF85B}"/>
              </a:ext>
            </a:extLst>
          </p:cNvPr>
          <p:cNvSpPr/>
          <p:nvPr/>
        </p:nvSpPr>
        <p:spPr>
          <a:xfrm>
            <a:off x="427574" y="3849362"/>
            <a:ext cx="435207" cy="2833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3133935-DBA4-0E29-E50C-B325663FC83D}"/>
              </a:ext>
            </a:extLst>
          </p:cNvPr>
          <p:cNvSpPr txBox="1"/>
          <p:nvPr/>
        </p:nvSpPr>
        <p:spPr>
          <a:xfrm>
            <a:off x="6000135" y="3584082"/>
            <a:ext cx="6135013" cy="1754326"/>
          </a:xfrm>
          <a:prstGeom prst="rect">
            <a:avLst/>
          </a:prstGeom>
          <a:noFill/>
        </p:spPr>
        <p:txBody>
          <a:bodyPr wrap="none" rtlCol="0">
            <a:spAutoFit/>
          </a:bodyPr>
          <a:lstStyle/>
          <a:p>
            <a:r>
              <a:rPr lang="sv-SE" b="1" dirty="0"/>
              <a:t>Plats och lokal</a:t>
            </a:r>
          </a:p>
          <a:p>
            <a:r>
              <a:rPr lang="sv-SE" dirty="0"/>
              <a:t>Kräver att plats och lokal är upplagda i förväg. Kan isf ta</a:t>
            </a:r>
          </a:p>
          <a:p>
            <a:r>
              <a:rPr lang="sv-SE" dirty="0"/>
              <a:t>fram bokningslista kopplat till en lokal för att se när den är </a:t>
            </a:r>
          </a:p>
          <a:p>
            <a:r>
              <a:rPr lang="sv-SE" dirty="0"/>
              <a:t>bokad.</a:t>
            </a:r>
          </a:p>
          <a:p>
            <a:r>
              <a:rPr lang="sv-SE" dirty="0"/>
              <a:t>Finns inte aktuell plats eller lokal upplagd använd </a:t>
            </a:r>
          </a:p>
          <a:p>
            <a:r>
              <a:rPr lang="sv-SE" dirty="0"/>
              <a:t>’Eventuell anpassad presentation av plats’ istället</a:t>
            </a:r>
            <a:endParaRPr lang="en-GB" dirty="0"/>
          </a:p>
        </p:txBody>
      </p:sp>
      <p:pic>
        <p:nvPicPr>
          <p:cNvPr id="8" name="Bildobjekt 2" descr="http://aktivaseniorer.com/images/logo/aktiva_seniorer_vit_bg_386x240.jpg">
            <a:extLst>
              <a:ext uri="{FF2B5EF4-FFF2-40B4-BE49-F238E27FC236}">
                <a16:creationId xmlns:a16="http://schemas.microsoft.com/office/drawing/2014/main" id="{B2FA9E91-CA4B-D5A8-8F27-D8E96846DD6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41472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21C634-6E5E-D992-D727-F23E2B7EE58C}"/>
              </a:ext>
            </a:extLst>
          </p:cNvPr>
          <p:cNvPicPr>
            <a:picLocks noChangeAspect="1"/>
          </p:cNvPicPr>
          <p:nvPr/>
        </p:nvPicPr>
        <p:blipFill>
          <a:blip r:embed="rId3"/>
          <a:stretch>
            <a:fillRect/>
          </a:stretch>
        </p:blipFill>
        <p:spPr>
          <a:xfrm>
            <a:off x="312297" y="1149090"/>
            <a:ext cx="6012180" cy="2417445"/>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Skapa ny aktivitet</a:t>
            </a:r>
            <a:endParaRPr lang="en-GB" dirty="0"/>
          </a:p>
        </p:txBody>
      </p:sp>
      <p:sp>
        <p:nvSpPr>
          <p:cNvPr id="17" name="TextBox 16">
            <a:extLst>
              <a:ext uri="{FF2B5EF4-FFF2-40B4-BE49-F238E27FC236}">
                <a16:creationId xmlns:a16="http://schemas.microsoft.com/office/drawing/2014/main" id="{5A9E6840-80AC-EA30-35D7-25C45EA4EA98}"/>
              </a:ext>
            </a:extLst>
          </p:cNvPr>
          <p:cNvSpPr txBox="1"/>
          <p:nvPr/>
        </p:nvSpPr>
        <p:spPr>
          <a:xfrm>
            <a:off x="6662348" y="1149090"/>
            <a:ext cx="3621504" cy="1231106"/>
          </a:xfrm>
          <a:prstGeom prst="rect">
            <a:avLst/>
          </a:prstGeom>
          <a:noFill/>
        </p:spPr>
        <p:txBody>
          <a:bodyPr wrap="none" rtlCol="0">
            <a:spAutoFit/>
          </a:bodyPr>
          <a:lstStyle/>
          <a:p>
            <a:r>
              <a:rPr lang="sv-SE" sz="2000" b="1" dirty="0"/>
              <a:t>Flik 4. Funktionalitet.....</a:t>
            </a:r>
          </a:p>
          <a:p>
            <a:r>
              <a:rPr lang="sv-SE" b="1" i="1" dirty="0"/>
              <a:t>Medlemsskap krävs: </a:t>
            </a:r>
            <a:r>
              <a:rPr lang="sv-SE" dirty="0"/>
              <a:t>Ja/Nej</a:t>
            </a:r>
          </a:p>
          <a:p>
            <a:r>
              <a:rPr lang="sv-SE" b="1" i="1" dirty="0"/>
              <a:t>Min antal: 	</a:t>
            </a:r>
            <a:r>
              <a:rPr lang="sv-SE" dirty="0"/>
              <a:t>Ange vid behov</a:t>
            </a:r>
          </a:p>
          <a:p>
            <a:r>
              <a:rPr lang="sv-SE" b="1" i="1" dirty="0"/>
              <a:t>Max antal: 	</a:t>
            </a:r>
            <a:r>
              <a:rPr lang="sv-SE" dirty="0"/>
              <a:t>Ange vid behov</a:t>
            </a:r>
          </a:p>
        </p:txBody>
      </p:sp>
      <p:sp>
        <p:nvSpPr>
          <p:cNvPr id="18" name="Rectangle 17">
            <a:extLst>
              <a:ext uri="{FF2B5EF4-FFF2-40B4-BE49-F238E27FC236}">
                <a16:creationId xmlns:a16="http://schemas.microsoft.com/office/drawing/2014/main" id="{3A8C90E3-E150-0E98-FBD4-ED88F4AB9A4D}"/>
              </a:ext>
            </a:extLst>
          </p:cNvPr>
          <p:cNvSpPr/>
          <p:nvPr/>
        </p:nvSpPr>
        <p:spPr>
          <a:xfrm>
            <a:off x="427574" y="1536987"/>
            <a:ext cx="3141536" cy="2422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0B9D8A0-D538-C707-1A41-5BBC0A0D13EC}"/>
              </a:ext>
            </a:extLst>
          </p:cNvPr>
          <p:cNvSpPr/>
          <p:nvPr/>
        </p:nvSpPr>
        <p:spPr>
          <a:xfrm>
            <a:off x="427574" y="1796701"/>
            <a:ext cx="3141536" cy="2422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B303859-8C90-E8A9-FCA6-BAC55BE45519}"/>
              </a:ext>
            </a:extLst>
          </p:cNvPr>
          <p:cNvSpPr/>
          <p:nvPr/>
        </p:nvSpPr>
        <p:spPr>
          <a:xfrm>
            <a:off x="427575" y="3250799"/>
            <a:ext cx="2529478" cy="2422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0539C93C-0932-8ED3-2970-A1C62C8D78E9}"/>
              </a:ext>
            </a:extLst>
          </p:cNvPr>
          <p:cNvSpPr>
            <a:spLocks noGrp="1"/>
          </p:cNvSpPr>
          <p:nvPr>
            <p:ph type="sldNum" sz="quarter" idx="12"/>
          </p:nvPr>
        </p:nvSpPr>
        <p:spPr/>
        <p:txBody>
          <a:bodyPr/>
          <a:lstStyle/>
          <a:p>
            <a:fld id="{E31375A4-56A4-47D6-9801-1991572033F7}" type="slidenum">
              <a:rPr lang="en-US" smtClean="0"/>
              <a:t>17</a:t>
            </a:fld>
            <a:endParaRPr lang="en-US"/>
          </a:p>
        </p:txBody>
      </p:sp>
      <p:sp>
        <p:nvSpPr>
          <p:cNvPr id="4" name="TextBox 3">
            <a:extLst>
              <a:ext uri="{FF2B5EF4-FFF2-40B4-BE49-F238E27FC236}">
                <a16:creationId xmlns:a16="http://schemas.microsoft.com/office/drawing/2014/main" id="{0472BA7C-BDEA-C209-E6BD-1C107E7E8E08}"/>
              </a:ext>
            </a:extLst>
          </p:cNvPr>
          <p:cNvSpPr txBox="1"/>
          <p:nvPr/>
        </p:nvSpPr>
        <p:spPr>
          <a:xfrm>
            <a:off x="6662348" y="3492919"/>
            <a:ext cx="5453452" cy="2031325"/>
          </a:xfrm>
          <a:prstGeom prst="rect">
            <a:avLst/>
          </a:prstGeom>
          <a:noFill/>
        </p:spPr>
        <p:txBody>
          <a:bodyPr wrap="square" rtlCol="0">
            <a:spAutoFit/>
          </a:bodyPr>
          <a:lstStyle/>
          <a:p>
            <a:r>
              <a:rPr lang="sv-SE" b="1" dirty="0"/>
              <a:t>Min antal</a:t>
            </a:r>
          </a:p>
          <a:p>
            <a:r>
              <a:rPr lang="sv-SE" dirty="0"/>
              <a:t>Undvik gärna att använda min antal, vet du hur </a:t>
            </a:r>
          </a:p>
          <a:p>
            <a:r>
              <a:rPr lang="sv-SE" dirty="0"/>
              <a:t>funktionen fungera är det inga problem.</a:t>
            </a:r>
          </a:p>
          <a:p>
            <a:r>
              <a:rPr lang="sv-SE" dirty="0"/>
              <a:t>Innan min antal uppnåtts är dessa anmälningar</a:t>
            </a:r>
          </a:p>
          <a:p>
            <a:r>
              <a:rPr lang="sv-SE" dirty="0"/>
              <a:t>ej antagna, sker först när min antalet uppnåtts.</a:t>
            </a:r>
          </a:p>
          <a:p>
            <a:r>
              <a:rPr lang="sv-SE" dirty="0"/>
              <a:t>Då måste de som är ej antagna manuellt </a:t>
            </a:r>
          </a:p>
          <a:p>
            <a:r>
              <a:rPr lang="sv-SE" dirty="0"/>
              <a:t>korrigeras till antagna.</a:t>
            </a:r>
            <a:endParaRPr lang="en-GB" dirty="0"/>
          </a:p>
        </p:txBody>
      </p:sp>
      <p:pic>
        <p:nvPicPr>
          <p:cNvPr id="5" name="Bildobjekt 2" descr="http://aktivaseniorer.com/images/logo/aktiva_seniorer_vit_bg_386x240.jpg">
            <a:extLst>
              <a:ext uri="{FF2B5EF4-FFF2-40B4-BE49-F238E27FC236}">
                <a16:creationId xmlns:a16="http://schemas.microsoft.com/office/drawing/2014/main" id="{B09CD2A9-4906-F289-D746-8847F90BC5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39991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2B09E2-A718-58E8-B0B3-F6C7445CB8EC}"/>
              </a:ext>
            </a:extLst>
          </p:cNvPr>
          <p:cNvPicPr>
            <a:picLocks noChangeAspect="1"/>
          </p:cNvPicPr>
          <p:nvPr/>
        </p:nvPicPr>
        <p:blipFill>
          <a:blip r:embed="rId3"/>
          <a:stretch>
            <a:fillRect/>
          </a:stretch>
        </p:blipFill>
        <p:spPr>
          <a:xfrm>
            <a:off x="275301" y="1088192"/>
            <a:ext cx="5450681" cy="3950494"/>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2"/>
            <a:ext cx="9601200" cy="562947"/>
          </a:xfrm>
        </p:spPr>
        <p:txBody>
          <a:bodyPr/>
          <a:lstStyle/>
          <a:p>
            <a:r>
              <a:rPr lang="sv-SE" dirty="0"/>
              <a:t>Skapa ny aktivitet</a:t>
            </a:r>
            <a:endParaRPr lang="en-GB" dirty="0"/>
          </a:p>
        </p:txBody>
      </p:sp>
      <p:sp>
        <p:nvSpPr>
          <p:cNvPr id="5" name="TextBox 4">
            <a:extLst>
              <a:ext uri="{FF2B5EF4-FFF2-40B4-BE49-F238E27FC236}">
                <a16:creationId xmlns:a16="http://schemas.microsoft.com/office/drawing/2014/main" id="{759663DB-1609-93F6-D9D8-0D6D972B4936}"/>
              </a:ext>
            </a:extLst>
          </p:cNvPr>
          <p:cNvSpPr txBox="1"/>
          <p:nvPr/>
        </p:nvSpPr>
        <p:spPr>
          <a:xfrm>
            <a:off x="5967219" y="1247621"/>
            <a:ext cx="6224781" cy="2062103"/>
          </a:xfrm>
          <a:prstGeom prst="rect">
            <a:avLst/>
          </a:prstGeom>
          <a:noFill/>
        </p:spPr>
        <p:txBody>
          <a:bodyPr wrap="none" rtlCol="0">
            <a:spAutoFit/>
          </a:bodyPr>
          <a:lstStyle/>
          <a:p>
            <a:r>
              <a:rPr lang="sv-SE" sz="2000" b="1" dirty="0"/>
              <a:t>Flik 5. Synlighet.....</a:t>
            </a:r>
          </a:p>
          <a:p>
            <a:r>
              <a:rPr lang="sv-SE" b="1" i="1" dirty="0"/>
              <a:t>Visa publict: </a:t>
            </a:r>
            <a:r>
              <a:rPr lang="sv-SE" i="1" dirty="0"/>
              <a:t>	</a:t>
            </a:r>
            <a:r>
              <a:rPr lang="sv-SE" dirty="0"/>
              <a:t>Ja om aktiviteten ska visas</a:t>
            </a:r>
          </a:p>
          <a:p>
            <a:r>
              <a:rPr lang="en-GB" b="1" i="1" dirty="0" err="1"/>
              <a:t>Börja</a:t>
            </a:r>
            <a:r>
              <a:rPr lang="en-GB" b="1" i="1" dirty="0"/>
              <a:t> visa info:	</a:t>
            </a:r>
            <a:r>
              <a:rPr lang="en-GB" dirty="0"/>
              <a:t>Ange </a:t>
            </a:r>
            <a:r>
              <a:rPr lang="en-GB" dirty="0" err="1"/>
              <a:t>fr.o.m</a:t>
            </a:r>
            <a:r>
              <a:rPr lang="en-GB" dirty="0"/>
              <a:t> datum </a:t>
            </a:r>
            <a:r>
              <a:rPr lang="en-GB" dirty="0" err="1"/>
              <a:t>när</a:t>
            </a:r>
            <a:r>
              <a:rPr lang="en-GB" dirty="0"/>
              <a:t> </a:t>
            </a:r>
            <a:r>
              <a:rPr lang="en-GB" dirty="0" err="1"/>
              <a:t>aktiviteten</a:t>
            </a:r>
            <a:endParaRPr lang="en-GB" dirty="0"/>
          </a:p>
          <a:p>
            <a:r>
              <a:rPr lang="en-GB" dirty="0"/>
              <a:t>                            	ska visas</a:t>
            </a:r>
          </a:p>
          <a:p>
            <a:r>
              <a:rPr lang="en-GB" b="1" i="1" dirty="0" err="1"/>
              <a:t>Direktanmälan</a:t>
            </a:r>
            <a:r>
              <a:rPr lang="en-GB" b="1" i="1" dirty="0"/>
              <a:t>: </a:t>
            </a:r>
            <a:r>
              <a:rPr lang="en-GB" i="1" dirty="0"/>
              <a:t>	</a:t>
            </a:r>
            <a:r>
              <a:rPr lang="en-GB" dirty="0"/>
              <a:t>Ange </a:t>
            </a:r>
            <a:r>
              <a:rPr lang="en-GB" dirty="0" err="1"/>
              <a:t>fr.o.m</a:t>
            </a:r>
            <a:r>
              <a:rPr lang="en-GB" dirty="0"/>
              <a:t> datum för </a:t>
            </a:r>
            <a:r>
              <a:rPr lang="en-GB" dirty="0" err="1"/>
              <a:t>anmälan</a:t>
            </a:r>
            <a:endParaRPr lang="en-GB" dirty="0"/>
          </a:p>
          <a:p>
            <a:r>
              <a:rPr lang="en-GB" b="1" i="1" dirty="0" err="1"/>
              <a:t>Stäng</a:t>
            </a:r>
            <a:r>
              <a:rPr lang="en-GB" b="1" i="1" dirty="0"/>
              <a:t> </a:t>
            </a:r>
            <a:r>
              <a:rPr lang="en-GB" b="1" i="1" dirty="0" err="1"/>
              <a:t>anmälan</a:t>
            </a:r>
            <a:r>
              <a:rPr lang="en-GB" b="1" i="1" dirty="0"/>
              <a:t>: 	</a:t>
            </a:r>
            <a:r>
              <a:rPr lang="en-GB" dirty="0"/>
              <a:t>Ange datum </a:t>
            </a:r>
            <a:r>
              <a:rPr lang="en-GB" dirty="0" err="1"/>
              <a:t>när</a:t>
            </a:r>
            <a:r>
              <a:rPr lang="en-GB" dirty="0"/>
              <a:t> </a:t>
            </a:r>
            <a:r>
              <a:rPr lang="en-GB" dirty="0" err="1"/>
              <a:t>anmälan</a:t>
            </a:r>
            <a:r>
              <a:rPr lang="en-GB" dirty="0"/>
              <a:t> ska </a:t>
            </a:r>
            <a:r>
              <a:rPr lang="en-GB" dirty="0" err="1"/>
              <a:t>stänga</a:t>
            </a:r>
            <a:endParaRPr lang="en-GB" dirty="0"/>
          </a:p>
          <a:p>
            <a:r>
              <a:rPr lang="en-GB" b="1" i="1" dirty="0" err="1"/>
              <a:t>Sluta</a:t>
            </a:r>
            <a:r>
              <a:rPr lang="en-GB" b="1" i="1" dirty="0"/>
              <a:t> visa info:</a:t>
            </a:r>
            <a:r>
              <a:rPr lang="en-GB" i="1" dirty="0"/>
              <a:t>	</a:t>
            </a:r>
            <a:r>
              <a:rPr lang="en-GB" dirty="0"/>
              <a:t>Ange datum </a:t>
            </a:r>
            <a:r>
              <a:rPr lang="en-GB" dirty="0" err="1"/>
              <a:t>när</a:t>
            </a:r>
            <a:r>
              <a:rPr lang="en-GB" dirty="0"/>
              <a:t> </a:t>
            </a:r>
            <a:r>
              <a:rPr lang="en-GB" dirty="0" err="1"/>
              <a:t>aktiviteten</a:t>
            </a:r>
            <a:r>
              <a:rPr lang="en-GB" dirty="0"/>
              <a:t> </a:t>
            </a:r>
            <a:r>
              <a:rPr lang="en-GB" dirty="0" err="1"/>
              <a:t>inte</a:t>
            </a:r>
            <a:r>
              <a:rPr lang="en-GB" dirty="0"/>
              <a:t> ska visas</a:t>
            </a:r>
          </a:p>
        </p:txBody>
      </p:sp>
      <p:sp>
        <p:nvSpPr>
          <p:cNvPr id="10" name="Rectangle 9">
            <a:extLst>
              <a:ext uri="{FF2B5EF4-FFF2-40B4-BE49-F238E27FC236}">
                <a16:creationId xmlns:a16="http://schemas.microsoft.com/office/drawing/2014/main" id="{F04C8BF5-0723-AC13-91EE-A9A97FEF7814}"/>
              </a:ext>
            </a:extLst>
          </p:cNvPr>
          <p:cNvSpPr/>
          <p:nvPr/>
        </p:nvSpPr>
        <p:spPr>
          <a:xfrm>
            <a:off x="442451" y="1799303"/>
            <a:ext cx="3082414" cy="25809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757A5DB-AB2D-D110-F7D3-6BB38F7C1AC4}"/>
              </a:ext>
            </a:extLst>
          </p:cNvPr>
          <p:cNvSpPr/>
          <p:nvPr/>
        </p:nvSpPr>
        <p:spPr>
          <a:xfrm>
            <a:off x="442451" y="2753763"/>
            <a:ext cx="2787446" cy="25809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9F09887-5A3A-122F-4023-B6FA5903DC1C}"/>
              </a:ext>
            </a:extLst>
          </p:cNvPr>
          <p:cNvSpPr/>
          <p:nvPr/>
        </p:nvSpPr>
        <p:spPr>
          <a:xfrm>
            <a:off x="442451" y="3686101"/>
            <a:ext cx="2787446" cy="25809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7B0EEEC-A06A-FF35-2BB4-2A89B9B109BF}"/>
              </a:ext>
            </a:extLst>
          </p:cNvPr>
          <p:cNvSpPr/>
          <p:nvPr/>
        </p:nvSpPr>
        <p:spPr>
          <a:xfrm>
            <a:off x="435077" y="4288327"/>
            <a:ext cx="3642852" cy="6302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F1B713C3-9F6C-09A8-4BAD-C707963AEE92}"/>
              </a:ext>
            </a:extLst>
          </p:cNvPr>
          <p:cNvSpPr>
            <a:spLocks noGrp="1"/>
          </p:cNvSpPr>
          <p:nvPr>
            <p:ph type="sldNum" sz="quarter" idx="12"/>
          </p:nvPr>
        </p:nvSpPr>
        <p:spPr/>
        <p:txBody>
          <a:bodyPr/>
          <a:lstStyle/>
          <a:p>
            <a:fld id="{E31375A4-56A4-47D6-9801-1991572033F7}" type="slidenum">
              <a:rPr lang="en-US" smtClean="0"/>
              <a:t>18</a:t>
            </a:fld>
            <a:endParaRPr lang="en-US"/>
          </a:p>
        </p:txBody>
      </p:sp>
      <p:pic>
        <p:nvPicPr>
          <p:cNvPr id="4" name="Bildobjekt 2" descr="http://aktivaseniorer.com/images/logo/aktiva_seniorer_vit_bg_386x240.jpg">
            <a:extLst>
              <a:ext uri="{FF2B5EF4-FFF2-40B4-BE49-F238E27FC236}">
                <a16:creationId xmlns:a16="http://schemas.microsoft.com/office/drawing/2014/main" id="{129B58F8-62FE-C707-DB9A-DD52B5B6E5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75166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744E02-CEF5-DED0-339C-F7300BF3B3B8}"/>
              </a:ext>
            </a:extLst>
          </p:cNvPr>
          <p:cNvPicPr>
            <a:picLocks noChangeAspect="1"/>
          </p:cNvPicPr>
          <p:nvPr/>
        </p:nvPicPr>
        <p:blipFill>
          <a:blip r:embed="rId3"/>
          <a:stretch>
            <a:fillRect/>
          </a:stretch>
        </p:blipFill>
        <p:spPr>
          <a:xfrm>
            <a:off x="326514" y="1247621"/>
            <a:ext cx="5640705" cy="3407093"/>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2"/>
            <a:ext cx="9601200" cy="562947"/>
          </a:xfrm>
        </p:spPr>
        <p:txBody>
          <a:bodyPr/>
          <a:lstStyle/>
          <a:p>
            <a:r>
              <a:rPr lang="sv-SE" dirty="0"/>
              <a:t>Skapa ny aktivitet</a:t>
            </a:r>
            <a:endParaRPr lang="en-GB" dirty="0"/>
          </a:p>
        </p:txBody>
      </p:sp>
      <p:sp>
        <p:nvSpPr>
          <p:cNvPr id="17" name="TextBox 16">
            <a:extLst>
              <a:ext uri="{FF2B5EF4-FFF2-40B4-BE49-F238E27FC236}">
                <a16:creationId xmlns:a16="http://schemas.microsoft.com/office/drawing/2014/main" id="{5A9E6840-80AC-EA30-35D7-25C45EA4EA98}"/>
              </a:ext>
            </a:extLst>
          </p:cNvPr>
          <p:cNvSpPr txBox="1"/>
          <p:nvPr/>
        </p:nvSpPr>
        <p:spPr>
          <a:xfrm>
            <a:off x="6146755" y="1189687"/>
            <a:ext cx="6045245" cy="2339102"/>
          </a:xfrm>
          <a:prstGeom prst="rect">
            <a:avLst/>
          </a:prstGeom>
          <a:noFill/>
        </p:spPr>
        <p:txBody>
          <a:bodyPr wrap="square" rtlCol="0">
            <a:spAutoFit/>
          </a:bodyPr>
          <a:lstStyle/>
          <a:p>
            <a:r>
              <a:rPr lang="sv-SE" sz="2000" b="1" dirty="0"/>
              <a:t>Flik 6. Publik beskrivning</a:t>
            </a:r>
          </a:p>
          <a:p>
            <a:r>
              <a:rPr lang="sv-SE" b="1" i="1" dirty="0"/>
              <a:t>Välj profilbild...:</a:t>
            </a:r>
            <a:r>
              <a:rPr lang="sv-SE" dirty="0"/>
              <a:t>	Välj profilbild från arkiv, kan laddas upp</a:t>
            </a:r>
          </a:p>
          <a:p>
            <a:r>
              <a:rPr lang="sv-SE" dirty="0"/>
              <a:t>		genom att trycka på symbolen till höger</a:t>
            </a:r>
          </a:p>
          <a:p>
            <a:r>
              <a:rPr lang="sv-SE" b="1" i="1" dirty="0"/>
              <a:t>Beskr av aktivitet: </a:t>
            </a:r>
            <a:r>
              <a:rPr lang="sv-SE" dirty="0"/>
              <a:t>Skriv eller klistra in text som beskriver</a:t>
            </a:r>
          </a:p>
          <a:p>
            <a:r>
              <a:rPr lang="sv-SE" dirty="0"/>
              <a:t>		aktiviteten. Skapa gärna ett word-			dokument där du har stora möjligheter 		att välja stilstorlek etc och klistra sedan 		in det i Mina aktiviteter</a:t>
            </a:r>
          </a:p>
        </p:txBody>
      </p:sp>
      <p:sp>
        <p:nvSpPr>
          <p:cNvPr id="10" name="Rectangle 9">
            <a:extLst>
              <a:ext uri="{FF2B5EF4-FFF2-40B4-BE49-F238E27FC236}">
                <a16:creationId xmlns:a16="http://schemas.microsoft.com/office/drawing/2014/main" id="{F04C8BF5-0723-AC13-91EE-A9A97FEF7814}"/>
              </a:ext>
            </a:extLst>
          </p:cNvPr>
          <p:cNvSpPr/>
          <p:nvPr/>
        </p:nvSpPr>
        <p:spPr>
          <a:xfrm>
            <a:off x="435077" y="1943099"/>
            <a:ext cx="2190136" cy="25809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7B0EEEC-A06A-FF35-2BB4-2A89B9B109BF}"/>
              </a:ext>
            </a:extLst>
          </p:cNvPr>
          <p:cNvSpPr/>
          <p:nvPr/>
        </p:nvSpPr>
        <p:spPr>
          <a:xfrm>
            <a:off x="435077" y="3484540"/>
            <a:ext cx="5405284" cy="10874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DCCE8F81-1BF7-C39B-B558-71080BBC7F88}"/>
              </a:ext>
            </a:extLst>
          </p:cNvPr>
          <p:cNvSpPr>
            <a:spLocks noGrp="1"/>
          </p:cNvSpPr>
          <p:nvPr>
            <p:ph type="sldNum" sz="quarter" idx="12"/>
          </p:nvPr>
        </p:nvSpPr>
        <p:spPr/>
        <p:txBody>
          <a:bodyPr/>
          <a:lstStyle/>
          <a:p>
            <a:fld id="{E31375A4-56A4-47D6-9801-1991572033F7}" type="slidenum">
              <a:rPr lang="en-US" smtClean="0"/>
              <a:t>19</a:t>
            </a:fld>
            <a:endParaRPr lang="en-US"/>
          </a:p>
        </p:txBody>
      </p:sp>
      <p:sp>
        <p:nvSpPr>
          <p:cNvPr id="5" name="TextBox 4">
            <a:extLst>
              <a:ext uri="{FF2B5EF4-FFF2-40B4-BE49-F238E27FC236}">
                <a16:creationId xmlns:a16="http://schemas.microsoft.com/office/drawing/2014/main" id="{61012265-98BB-1389-1718-68AB24F2A0CA}"/>
              </a:ext>
            </a:extLst>
          </p:cNvPr>
          <p:cNvSpPr txBox="1"/>
          <p:nvPr/>
        </p:nvSpPr>
        <p:spPr>
          <a:xfrm>
            <a:off x="6075782" y="3620899"/>
            <a:ext cx="5468164" cy="923330"/>
          </a:xfrm>
          <a:prstGeom prst="rect">
            <a:avLst/>
          </a:prstGeom>
          <a:noFill/>
        </p:spPr>
        <p:txBody>
          <a:bodyPr wrap="none" rtlCol="0">
            <a:spAutoFit/>
          </a:bodyPr>
          <a:lstStyle/>
          <a:p>
            <a:r>
              <a:rPr lang="sv-SE" b="1" u="sng" dirty="0"/>
              <a:t>OBS!</a:t>
            </a:r>
          </a:p>
          <a:p>
            <a:r>
              <a:rPr lang="sv-SE" dirty="0"/>
              <a:t>Tänk på att bild-id ska följa den standard som vi har</a:t>
            </a:r>
          </a:p>
          <a:p>
            <a:r>
              <a:rPr lang="sv-SE" dirty="0"/>
              <a:t>bestämt</a:t>
            </a:r>
            <a:endParaRPr lang="en-GB" dirty="0"/>
          </a:p>
        </p:txBody>
      </p:sp>
      <p:sp>
        <p:nvSpPr>
          <p:cNvPr id="7" name="TextBox 6">
            <a:extLst>
              <a:ext uri="{FF2B5EF4-FFF2-40B4-BE49-F238E27FC236}">
                <a16:creationId xmlns:a16="http://schemas.microsoft.com/office/drawing/2014/main" id="{5A375C34-6171-B11F-7F23-0081BB9A0FA4}"/>
              </a:ext>
            </a:extLst>
          </p:cNvPr>
          <p:cNvSpPr txBox="1"/>
          <p:nvPr/>
        </p:nvSpPr>
        <p:spPr>
          <a:xfrm>
            <a:off x="6146755" y="4724456"/>
            <a:ext cx="6109518" cy="1384995"/>
          </a:xfrm>
          <a:prstGeom prst="rect">
            <a:avLst/>
          </a:prstGeom>
          <a:noFill/>
        </p:spPr>
        <p:txBody>
          <a:bodyPr wrap="square">
            <a:spAutoFit/>
          </a:bodyPr>
          <a:lstStyle/>
          <a:p>
            <a:r>
              <a:rPr lang="sv-SE" sz="1400" b="1" dirty="0"/>
              <a:t>Standard Bild-Id</a:t>
            </a:r>
          </a:p>
          <a:p>
            <a:r>
              <a:rPr lang="sv-SE" sz="1400" b="1" dirty="0"/>
              <a:t>Bild-id</a:t>
            </a:r>
            <a:r>
              <a:rPr lang="sv-SE" sz="1400" dirty="0"/>
              <a:t> 	- Akt-år-”fri text (aktiviteter)</a:t>
            </a:r>
          </a:p>
          <a:p>
            <a:r>
              <a:rPr lang="sv-SE" sz="1400" dirty="0"/>
              <a:t>	- Cir-år-”fri text” (cirklar)</a:t>
            </a:r>
          </a:p>
          <a:p>
            <a:r>
              <a:rPr lang="sv-SE" sz="1400" dirty="0"/>
              <a:t>	- Man-år-”fri text” (månadsmöte)</a:t>
            </a:r>
          </a:p>
          <a:p>
            <a:r>
              <a:rPr lang="sv-SE" sz="1400" dirty="0"/>
              <a:t>	- Res-år-”fri text” (resor)</a:t>
            </a:r>
          </a:p>
          <a:p>
            <a:r>
              <a:rPr lang="sv-SE" sz="1400" dirty="0"/>
              <a:t>	- Ovr-år-”fri text” (övrigt)</a:t>
            </a:r>
          </a:p>
        </p:txBody>
      </p:sp>
      <p:pic>
        <p:nvPicPr>
          <p:cNvPr id="6" name="Bildobjekt 2" descr="http://aktivaseniorer.com/images/logo/aktiva_seniorer_vit_bg_386x240.jpg">
            <a:extLst>
              <a:ext uri="{FF2B5EF4-FFF2-40B4-BE49-F238E27FC236}">
                <a16:creationId xmlns:a16="http://schemas.microsoft.com/office/drawing/2014/main" id="{9DCBFB8C-F38B-8396-F5E6-30FDBD5D438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54561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503854"/>
            <a:ext cx="9601200" cy="1088972"/>
          </a:xfrm>
        </p:spPr>
        <p:txBody>
          <a:bodyPr>
            <a:normAutofit/>
          </a:bodyPr>
          <a:lstStyle/>
          <a:p>
            <a:r>
              <a:rPr lang="sv-SE" sz="6000" dirty="0"/>
              <a:t>Instruktion hemsida</a:t>
            </a:r>
            <a:endParaRPr lang="en-GB" sz="6000"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2</a:t>
            </a:fld>
            <a:endParaRPr lang="en-US"/>
          </a:p>
        </p:txBody>
      </p:sp>
      <p:sp>
        <p:nvSpPr>
          <p:cNvPr id="11" name="TextBox 10">
            <a:extLst>
              <a:ext uri="{FF2B5EF4-FFF2-40B4-BE49-F238E27FC236}">
                <a16:creationId xmlns:a16="http://schemas.microsoft.com/office/drawing/2014/main" id="{9AA227F7-B2A1-B2CD-4505-34F121DF63E0}"/>
              </a:ext>
            </a:extLst>
          </p:cNvPr>
          <p:cNvSpPr txBox="1"/>
          <p:nvPr/>
        </p:nvSpPr>
        <p:spPr>
          <a:xfrm>
            <a:off x="862781" y="1563338"/>
            <a:ext cx="2108269" cy="646331"/>
          </a:xfrm>
          <a:prstGeom prst="rect">
            <a:avLst/>
          </a:prstGeom>
          <a:noFill/>
        </p:spPr>
        <p:txBody>
          <a:bodyPr wrap="none" rtlCol="0">
            <a:spAutoFit/>
          </a:bodyPr>
          <a:lstStyle/>
          <a:p>
            <a:r>
              <a:rPr lang="sv-SE" b="1" dirty="0"/>
              <a:t>Revisionshistoria</a:t>
            </a:r>
          </a:p>
          <a:p>
            <a:endParaRPr lang="en-GB" dirty="0"/>
          </a:p>
        </p:txBody>
      </p:sp>
      <p:graphicFrame>
        <p:nvGraphicFramePr>
          <p:cNvPr id="3" name="Table 6">
            <a:extLst>
              <a:ext uri="{FF2B5EF4-FFF2-40B4-BE49-F238E27FC236}">
                <a16:creationId xmlns:a16="http://schemas.microsoft.com/office/drawing/2014/main" id="{B4505C1C-DE39-84E8-18D2-9A2B7765226B}"/>
              </a:ext>
            </a:extLst>
          </p:cNvPr>
          <p:cNvGraphicFramePr>
            <a:graphicFrameLocks noGrp="1"/>
          </p:cNvGraphicFramePr>
          <p:nvPr>
            <p:extLst>
              <p:ext uri="{D42A27DB-BD31-4B8C-83A1-F6EECF244321}">
                <p14:modId xmlns:p14="http://schemas.microsoft.com/office/powerpoint/2010/main" val="3845819130"/>
              </p:ext>
            </p:extLst>
          </p:nvPr>
        </p:nvGraphicFramePr>
        <p:xfrm>
          <a:off x="1020937" y="2312039"/>
          <a:ext cx="10539980" cy="3708400"/>
        </p:xfrm>
        <a:graphic>
          <a:graphicData uri="http://schemas.openxmlformats.org/drawingml/2006/table">
            <a:tbl>
              <a:tblPr firstRow="1" bandRow="1">
                <a:tableStyleId>{E8B1032C-EA38-4F05-BA0D-38AFFFC7BED3}</a:tableStyleId>
              </a:tblPr>
              <a:tblGrid>
                <a:gridCol w="1540835">
                  <a:extLst>
                    <a:ext uri="{9D8B030D-6E8A-4147-A177-3AD203B41FA5}">
                      <a16:colId xmlns:a16="http://schemas.microsoft.com/office/drawing/2014/main" val="459294928"/>
                    </a:ext>
                  </a:extLst>
                </a:gridCol>
                <a:gridCol w="1113576">
                  <a:extLst>
                    <a:ext uri="{9D8B030D-6E8A-4147-A177-3AD203B41FA5}">
                      <a16:colId xmlns:a16="http://schemas.microsoft.com/office/drawing/2014/main" val="1336816228"/>
                    </a:ext>
                  </a:extLst>
                </a:gridCol>
                <a:gridCol w="5314385">
                  <a:extLst>
                    <a:ext uri="{9D8B030D-6E8A-4147-A177-3AD203B41FA5}">
                      <a16:colId xmlns:a16="http://schemas.microsoft.com/office/drawing/2014/main" val="3014661927"/>
                    </a:ext>
                  </a:extLst>
                </a:gridCol>
                <a:gridCol w="2571184">
                  <a:extLst>
                    <a:ext uri="{9D8B030D-6E8A-4147-A177-3AD203B41FA5}">
                      <a16:colId xmlns:a16="http://schemas.microsoft.com/office/drawing/2014/main" val="1432852988"/>
                    </a:ext>
                  </a:extLst>
                </a:gridCol>
              </a:tblGrid>
              <a:tr h="370840">
                <a:tc>
                  <a:txBody>
                    <a:bodyPr/>
                    <a:lstStyle/>
                    <a:p>
                      <a:r>
                        <a:rPr lang="sv-SE" dirty="0"/>
                        <a:t>Datum</a:t>
                      </a:r>
                      <a:endParaRPr lang="en-GB" dirty="0"/>
                    </a:p>
                  </a:txBody>
                  <a:tcPr/>
                </a:tc>
                <a:tc>
                  <a:txBody>
                    <a:bodyPr/>
                    <a:lstStyle/>
                    <a:p>
                      <a:r>
                        <a:rPr lang="sv-SE" dirty="0"/>
                        <a:t>Version</a:t>
                      </a:r>
                      <a:endParaRPr lang="en-GB" dirty="0"/>
                    </a:p>
                  </a:txBody>
                  <a:tcPr/>
                </a:tc>
                <a:tc>
                  <a:txBody>
                    <a:bodyPr/>
                    <a:lstStyle/>
                    <a:p>
                      <a:r>
                        <a:rPr lang="sv-SE" dirty="0"/>
                        <a:t>Beskrivning</a:t>
                      </a:r>
                      <a:endParaRPr lang="en-GB" dirty="0"/>
                    </a:p>
                  </a:txBody>
                  <a:tcPr/>
                </a:tc>
                <a:tc>
                  <a:txBody>
                    <a:bodyPr/>
                    <a:lstStyle/>
                    <a:p>
                      <a:r>
                        <a:rPr lang="sv-SE" dirty="0"/>
                        <a:t>Tillägg av</a:t>
                      </a:r>
                      <a:endParaRPr lang="en-GB" dirty="0"/>
                    </a:p>
                  </a:txBody>
                  <a:tcPr/>
                </a:tc>
                <a:extLst>
                  <a:ext uri="{0D108BD9-81ED-4DB2-BD59-A6C34878D82A}">
                    <a16:rowId xmlns:a16="http://schemas.microsoft.com/office/drawing/2014/main" val="4074672269"/>
                  </a:ext>
                </a:extLst>
              </a:tr>
              <a:tr h="370840">
                <a:tc>
                  <a:txBody>
                    <a:bodyPr/>
                    <a:lstStyle/>
                    <a:p>
                      <a:r>
                        <a:rPr lang="sv-SE" dirty="0"/>
                        <a:t>2023-01-03</a:t>
                      </a:r>
                      <a:endParaRPr lang="en-GB" dirty="0"/>
                    </a:p>
                  </a:txBody>
                  <a:tcPr/>
                </a:tc>
                <a:tc>
                  <a:txBody>
                    <a:bodyPr/>
                    <a:lstStyle/>
                    <a:p>
                      <a:r>
                        <a:rPr lang="sv-SE"/>
                        <a:t>1.0</a:t>
                      </a:r>
                      <a:endParaRPr lang="en-GB" dirty="0"/>
                    </a:p>
                  </a:txBody>
                  <a:tcPr/>
                </a:tc>
                <a:tc>
                  <a:txBody>
                    <a:bodyPr/>
                    <a:lstStyle/>
                    <a:p>
                      <a:r>
                        <a:rPr lang="sv-SE" dirty="0"/>
                        <a:t>Första versionen skapad</a:t>
                      </a:r>
                      <a:endParaRPr lang="en-GB" dirty="0"/>
                    </a:p>
                  </a:txBody>
                  <a:tcPr/>
                </a:tc>
                <a:tc>
                  <a:txBody>
                    <a:bodyPr/>
                    <a:lstStyle/>
                    <a:p>
                      <a:r>
                        <a:rPr lang="sv-SE" dirty="0"/>
                        <a:t>Lennart Andersson</a:t>
                      </a:r>
                      <a:endParaRPr lang="en-GB" dirty="0"/>
                    </a:p>
                  </a:txBody>
                  <a:tcPr/>
                </a:tc>
                <a:extLst>
                  <a:ext uri="{0D108BD9-81ED-4DB2-BD59-A6C34878D82A}">
                    <a16:rowId xmlns:a16="http://schemas.microsoft.com/office/drawing/2014/main" val="3117451872"/>
                  </a:ext>
                </a:extLst>
              </a:tr>
              <a:tr h="370840">
                <a:tc>
                  <a:txBody>
                    <a:bodyPr/>
                    <a:lstStyle/>
                    <a:p>
                      <a:r>
                        <a:rPr lang="sv-SE" dirty="0"/>
                        <a:t>2023-03-01</a:t>
                      </a:r>
                      <a:endParaRPr lang="en-GB" dirty="0"/>
                    </a:p>
                  </a:txBody>
                  <a:tcPr/>
                </a:tc>
                <a:tc>
                  <a:txBody>
                    <a:bodyPr/>
                    <a:lstStyle/>
                    <a:p>
                      <a:r>
                        <a:rPr lang="sv-SE" dirty="0"/>
                        <a:t>1.1</a:t>
                      </a:r>
                      <a:endParaRPr lang="en-GB" dirty="0"/>
                    </a:p>
                  </a:txBody>
                  <a:tcPr/>
                </a:tc>
                <a:tc>
                  <a:txBody>
                    <a:bodyPr/>
                    <a:lstStyle/>
                    <a:p>
                      <a:r>
                        <a:rPr lang="sv-SE" dirty="0"/>
                        <a:t>Ange kategori på bilder i Wordpress</a:t>
                      </a:r>
                      <a:endParaRPr lang="en-GB" dirty="0"/>
                    </a:p>
                  </a:txBody>
                  <a:tcPr/>
                </a:tc>
                <a:tc>
                  <a:txBody>
                    <a:bodyPr/>
                    <a:lstStyle/>
                    <a:p>
                      <a:r>
                        <a:rPr lang="sv-SE" dirty="0"/>
                        <a:t>Lennart Andersson</a:t>
                      </a:r>
                      <a:endParaRPr lang="en-GB" dirty="0"/>
                    </a:p>
                  </a:txBody>
                  <a:tcPr/>
                </a:tc>
                <a:extLst>
                  <a:ext uri="{0D108BD9-81ED-4DB2-BD59-A6C34878D82A}">
                    <a16:rowId xmlns:a16="http://schemas.microsoft.com/office/drawing/2014/main" val="3553912881"/>
                  </a:ext>
                </a:extLst>
              </a:tr>
              <a:tr h="370840">
                <a:tc>
                  <a:txBody>
                    <a:bodyPr/>
                    <a:lstStyle/>
                    <a:p>
                      <a:r>
                        <a:rPr lang="sv-SE" dirty="0"/>
                        <a:t>2023-03-29</a:t>
                      </a:r>
                      <a:endParaRPr lang="en-GB" dirty="0"/>
                    </a:p>
                  </a:txBody>
                  <a:tcPr/>
                </a:tc>
                <a:tc>
                  <a:txBody>
                    <a:bodyPr/>
                    <a:lstStyle/>
                    <a:p>
                      <a:r>
                        <a:rPr lang="sv-SE" dirty="0"/>
                        <a:t>1.2</a:t>
                      </a:r>
                      <a:endParaRPr lang="en-GB" dirty="0"/>
                    </a:p>
                  </a:txBody>
                  <a:tcPr/>
                </a:tc>
                <a:tc>
                  <a:txBody>
                    <a:bodyPr/>
                    <a:lstStyle/>
                    <a:p>
                      <a:r>
                        <a:rPr lang="sv-SE" dirty="0"/>
                        <a:t>Selektera anmälda, exportera och skriv ut</a:t>
                      </a:r>
                      <a:endParaRPr lang="en-GB" dirty="0"/>
                    </a:p>
                  </a:txBody>
                  <a:tcPr/>
                </a:tc>
                <a:tc>
                  <a:txBody>
                    <a:bodyPr/>
                    <a:lstStyle/>
                    <a:p>
                      <a:r>
                        <a:rPr lang="sv-SE" dirty="0"/>
                        <a:t>Lennart Andersson</a:t>
                      </a:r>
                      <a:endParaRPr lang="en-GB" dirty="0"/>
                    </a:p>
                  </a:txBody>
                  <a:tcPr/>
                </a:tc>
                <a:extLst>
                  <a:ext uri="{0D108BD9-81ED-4DB2-BD59-A6C34878D82A}">
                    <a16:rowId xmlns:a16="http://schemas.microsoft.com/office/drawing/2014/main" val="284078016"/>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67498123"/>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107482138"/>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18247980"/>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87202974"/>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9734496"/>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741906225"/>
                  </a:ext>
                </a:extLst>
              </a:tr>
            </a:tbl>
          </a:graphicData>
        </a:graphic>
      </p:graphicFrame>
    </p:spTree>
    <p:extLst>
      <p:ext uri="{BB962C8B-B14F-4D97-AF65-F5344CB8AC3E}">
        <p14:creationId xmlns:p14="http://schemas.microsoft.com/office/powerpoint/2010/main" val="309866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CD673FF-EC9C-8D6D-E474-52E9BA1583D4}"/>
              </a:ext>
            </a:extLst>
          </p:cNvPr>
          <p:cNvSpPr>
            <a:spLocks noGrp="1"/>
          </p:cNvSpPr>
          <p:nvPr>
            <p:ph sz="half" idx="2"/>
          </p:nvPr>
        </p:nvSpPr>
        <p:spPr>
          <a:xfrm>
            <a:off x="6125565" y="1036732"/>
            <a:ext cx="5960738" cy="2209800"/>
          </a:xfrm>
        </p:spPr>
        <p:txBody>
          <a:bodyPr>
            <a:normAutofit fontScale="25000" lnSpcReduction="20000"/>
          </a:bodyPr>
          <a:lstStyle/>
          <a:p>
            <a:pPr marL="0" indent="0">
              <a:lnSpc>
                <a:spcPct val="120000"/>
              </a:lnSpc>
              <a:spcBef>
                <a:spcPts val="0"/>
              </a:spcBef>
              <a:buNone/>
            </a:pPr>
            <a:r>
              <a:rPr lang="sv-SE" sz="8000" b="1" dirty="0"/>
              <a:t>Flik 7. Priser, bokningsvillkor och....</a:t>
            </a:r>
          </a:p>
          <a:p>
            <a:pPr marL="0" indent="0">
              <a:lnSpc>
                <a:spcPct val="120000"/>
              </a:lnSpc>
              <a:spcBef>
                <a:spcPts val="0"/>
              </a:spcBef>
              <a:buNone/>
            </a:pPr>
            <a:r>
              <a:rPr lang="sv-SE" sz="7200" b="1" i="1" dirty="0"/>
              <a:t>Pris: </a:t>
            </a:r>
            <a:r>
              <a:rPr lang="sv-SE" sz="7200" dirty="0"/>
              <a:t>		Om ingen kostnad ange </a:t>
            </a:r>
            <a:r>
              <a:rPr lang="sv-SE" sz="7200" b="1" dirty="0"/>
              <a:t>0</a:t>
            </a:r>
          </a:p>
          <a:p>
            <a:pPr marL="0" indent="0">
              <a:lnSpc>
                <a:spcPct val="120000"/>
              </a:lnSpc>
              <a:spcBef>
                <a:spcPts val="0"/>
              </a:spcBef>
              <a:buNone/>
            </a:pPr>
            <a:r>
              <a:rPr lang="sv-SE" sz="7200" b="1" i="1" strike="sngStrike" dirty="0"/>
              <a:t>Varav anm.avg:</a:t>
            </a:r>
            <a:r>
              <a:rPr lang="sv-SE" sz="7200" dirty="0"/>
              <a:t>  Används ej</a:t>
            </a:r>
          </a:p>
          <a:p>
            <a:pPr marL="0" indent="0">
              <a:lnSpc>
                <a:spcPct val="120000"/>
              </a:lnSpc>
              <a:spcBef>
                <a:spcPts val="0"/>
              </a:spcBef>
              <a:buNone/>
            </a:pPr>
            <a:r>
              <a:rPr lang="sv-SE" sz="7200" b="1" i="1" dirty="0"/>
              <a:t>Momssats : 	</a:t>
            </a:r>
            <a:r>
              <a:rPr lang="sv-SE" sz="7200" dirty="0"/>
              <a:t>Välj </a:t>
            </a:r>
            <a:r>
              <a:rPr lang="sv-SE" sz="7200" b="1" dirty="0"/>
              <a:t>0</a:t>
            </a:r>
          </a:p>
          <a:p>
            <a:pPr marL="0" indent="0">
              <a:lnSpc>
                <a:spcPct val="120000"/>
              </a:lnSpc>
              <a:spcBef>
                <a:spcPts val="0"/>
              </a:spcBef>
              <a:buNone/>
            </a:pPr>
            <a:r>
              <a:rPr lang="sv-SE" sz="7200" b="1" i="1" dirty="0"/>
              <a:t>Bokn. Villkor: 	</a:t>
            </a:r>
            <a:r>
              <a:rPr lang="sv-SE" sz="7200" dirty="0"/>
              <a:t>Relativt antagningsdatum</a:t>
            </a:r>
          </a:p>
          <a:p>
            <a:pPr marL="0" indent="0">
              <a:lnSpc>
                <a:spcPct val="120000"/>
              </a:lnSpc>
              <a:spcBef>
                <a:spcPts val="0"/>
              </a:spcBef>
              <a:buNone/>
            </a:pPr>
            <a:r>
              <a:rPr lang="sv-SE" sz="7200" b="1" i="1" dirty="0"/>
              <a:t>Verksamhetsår:</a:t>
            </a:r>
            <a:r>
              <a:rPr lang="sv-SE" sz="7200" dirty="0"/>
              <a:t> 	Välj aktuellt år</a:t>
            </a:r>
          </a:p>
          <a:p>
            <a:pPr marL="0" indent="0">
              <a:lnSpc>
                <a:spcPct val="120000"/>
              </a:lnSpc>
              <a:spcBef>
                <a:spcPts val="0"/>
              </a:spcBef>
              <a:buNone/>
            </a:pPr>
            <a:r>
              <a:rPr lang="sv-SE" sz="7200" b="1" i="1" dirty="0"/>
              <a:t>Bokföringskonto:</a:t>
            </a:r>
            <a:r>
              <a:rPr lang="sv-SE" sz="7200" dirty="0"/>
              <a:t> Välj </a:t>
            </a:r>
            <a:r>
              <a:rPr lang="sv-SE" sz="7200" b="1" dirty="0"/>
              <a:t>3115 Intäkter Resor</a:t>
            </a:r>
          </a:p>
          <a:p>
            <a:pPr marL="0" indent="0">
              <a:lnSpc>
                <a:spcPct val="120000"/>
              </a:lnSpc>
              <a:spcBef>
                <a:spcPts val="0"/>
              </a:spcBef>
              <a:buNone/>
            </a:pPr>
            <a:r>
              <a:rPr lang="sv-SE" sz="7200" b="1" i="1" dirty="0"/>
              <a:t>Resultatenh:  	</a:t>
            </a:r>
            <a:r>
              <a:rPr lang="sv-SE" sz="7200" dirty="0"/>
              <a:t>Välj </a:t>
            </a:r>
            <a:r>
              <a:rPr lang="sv-SE" sz="7200" b="1" dirty="0"/>
              <a:t>Resor</a:t>
            </a:r>
          </a:p>
        </p:txBody>
      </p:sp>
      <p:pic>
        <p:nvPicPr>
          <p:cNvPr id="14" name="Content Placeholder 11">
            <a:extLst>
              <a:ext uri="{FF2B5EF4-FFF2-40B4-BE49-F238E27FC236}">
                <a16:creationId xmlns:a16="http://schemas.microsoft.com/office/drawing/2014/main" id="{30415FD8-B481-3E49-0BFE-52905EF24A32}"/>
              </a:ext>
            </a:extLst>
          </p:cNvPr>
          <p:cNvPicPr>
            <a:picLocks noChangeAspect="1"/>
          </p:cNvPicPr>
          <p:nvPr/>
        </p:nvPicPr>
        <p:blipFill>
          <a:blip r:embed="rId3"/>
          <a:stretch>
            <a:fillRect/>
          </a:stretch>
        </p:blipFill>
        <p:spPr>
          <a:xfrm>
            <a:off x="416627" y="1053497"/>
            <a:ext cx="5122528" cy="2105411"/>
          </a:xfrm>
          <a:prstGeom prst="rect">
            <a:avLst/>
          </a:prstGeom>
        </p:spPr>
      </p:pic>
      <p:pic>
        <p:nvPicPr>
          <p:cNvPr id="18" name="Content Placeholder 17">
            <a:extLst>
              <a:ext uri="{FF2B5EF4-FFF2-40B4-BE49-F238E27FC236}">
                <a16:creationId xmlns:a16="http://schemas.microsoft.com/office/drawing/2014/main" id="{AA1CC7A7-5893-0D96-41E7-E37FC039C468}"/>
              </a:ext>
            </a:extLst>
          </p:cNvPr>
          <p:cNvPicPr>
            <a:picLocks noGrp="1" noChangeAspect="1"/>
          </p:cNvPicPr>
          <p:nvPr>
            <p:ph sz="half" idx="1"/>
          </p:nvPr>
        </p:nvPicPr>
        <p:blipFill>
          <a:blip r:embed="rId4"/>
          <a:stretch>
            <a:fillRect/>
          </a:stretch>
        </p:blipFill>
        <p:spPr>
          <a:xfrm>
            <a:off x="307255" y="4055984"/>
            <a:ext cx="5231900" cy="2103635"/>
          </a:xfrm>
        </p:spPr>
      </p:pic>
      <p:sp>
        <p:nvSpPr>
          <p:cNvPr id="21" name="Content Placeholder 10">
            <a:extLst>
              <a:ext uri="{FF2B5EF4-FFF2-40B4-BE49-F238E27FC236}">
                <a16:creationId xmlns:a16="http://schemas.microsoft.com/office/drawing/2014/main" id="{0555967A-30CB-E82C-3D5A-7B4BAEA22FBE}"/>
              </a:ext>
            </a:extLst>
          </p:cNvPr>
          <p:cNvSpPr txBox="1">
            <a:spLocks/>
          </p:cNvSpPr>
          <p:nvPr/>
        </p:nvSpPr>
        <p:spPr>
          <a:xfrm>
            <a:off x="6125565" y="3894733"/>
            <a:ext cx="5879621" cy="2215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sv-SE" sz="2000" b="1" dirty="0"/>
              <a:t>Flik 7. Priser, bokningsvillkor och....</a:t>
            </a:r>
          </a:p>
          <a:p>
            <a:pPr marL="0" indent="0">
              <a:spcBef>
                <a:spcPts val="0"/>
              </a:spcBef>
              <a:buNone/>
            </a:pPr>
            <a:r>
              <a:rPr lang="sv-SE" sz="1800" b="1" i="1" dirty="0"/>
              <a:t>Pris: 		</a:t>
            </a:r>
            <a:r>
              <a:rPr lang="sv-SE" sz="1800" dirty="0"/>
              <a:t>Om ingen kostnad ange </a:t>
            </a:r>
            <a:r>
              <a:rPr lang="sv-SE" sz="1800" b="1" dirty="0"/>
              <a:t>0</a:t>
            </a:r>
          </a:p>
          <a:p>
            <a:pPr marL="0" indent="0">
              <a:spcBef>
                <a:spcPts val="0"/>
              </a:spcBef>
              <a:buNone/>
            </a:pPr>
            <a:r>
              <a:rPr lang="sv-SE" sz="1800" b="1" i="1" strike="sngStrike" dirty="0"/>
              <a:t>Varav anm.avg: </a:t>
            </a:r>
            <a:r>
              <a:rPr lang="sv-SE" sz="1800" dirty="0"/>
              <a:t>	Används ej</a:t>
            </a:r>
          </a:p>
          <a:p>
            <a:pPr marL="0" indent="0">
              <a:spcBef>
                <a:spcPts val="0"/>
              </a:spcBef>
              <a:buNone/>
            </a:pPr>
            <a:r>
              <a:rPr lang="sv-SE" sz="1800" b="1" i="1" dirty="0"/>
              <a:t>Momssats : 	</a:t>
            </a:r>
            <a:r>
              <a:rPr lang="sv-SE" sz="1800" dirty="0"/>
              <a:t>Välj </a:t>
            </a:r>
            <a:r>
              <a:rPr lang="sv-SE" sz="1800" b="1" dirty="0"/>
              <a:t>0</a:t>
            </a:r>
          </a:p>
          <a:p>
            <a:pPr marL="0" indent="0">
              <a:spcBef>
                <a:spcPts val="0"/>
              </a:spcBef>
              <a:buNone/>
            </a:pPr>
            <a:r>
              <a:rPr lang="sv-SE" sz="1800" b="1" i="1" dirty="0"/>
              <a:t>Bokn. Villkor: </a:t>
            </a:r>
            <a:r>
              <a:rPr lang="sv-SE" sz="1800" dirty="0"/>
              <a:t>	Relativt antagningsdatum</a:t>
            </a:r>
            <a:endParaRPr lang="sv-SE" sz="1800" b="1" dirty="0"/>
          </a:p>
          <a:p>
            <a:pPr marL="0" indent="0">
              <a:spcBef>
                <a:spcPts val="0"/>
              </a:spcBef>
              <a:buNone/>
            </a:pPr>
            <a:r>
              <a:rPr lang="sv-SE" sz="1800" b="1" i="1" dirty="0"/>
              <a:t>Verksamhetsår: </a:t>
            </a:r>
            <a:r>
              <a:rPr lang="sv-SE" sz="1800" dirty="0"/>
              <a:t>	Välj aktuellt år</a:t>
            </a:r>
          </a:p>
          <a:p>
            <a:pPr marL="0" indent="0">
              <a:spcBef>
                <a:spcPts val="0"/>
              </a:spcBef>
              <a:buNone/>
            </a:pPr>
            <a:r>
              <a:rPr lang="sv-SE" sz="1800" b="1" i="1" dirty="0"/>
              <a:t>Bokföringskonto: </a:t>
            </a:r>
            <a:r>
              <a:rPr lang="sv-SE" sz="1800" dirty="0"/>
              <a:t>Välj </a:t>
            </a:r>
            <a:r>
              <a:rPr lang="sv-SE" sz="1800" b="1" dirty="0"/>
              <a:t>3141 Intäkter Aktiviteter</a:t>
            </a:r>
          </a:p>
          <a:p>
            <a:pPr marL="0" indent="0">
              <a:spcBef>
                <a:spcPts val="0"/>
              </a:spcBef>
              <a:buNone/>
            </a:pPr>
            <a:r>
              <a:rPr lang="sv-SE" sz="1800" b="1" i="1" dirty="0"/>
              <a:t>Resultatenh:  	</a:t>
            </a:r>
            <a:r>
              <a:rPr lang="sv-SE" sz="1800" dirty="0"/>
              <a:t>Välj </a:t>
            </a:r>
            <a:r>
              <a:rPr lang="sv-SE" sz="1800" b="1" dirty="0"/>
              <a:t>Aktiviteter</a:t>
            </a:r>
          </a:p>
        </p:txBody>
      </p:sp>
      <p:sp>
        <p:nvSpPr>
          <p:cNvPr id="22" name="Title 9">
            <a:extLst>
              <a:ext uri="{FF2B5EF4-FFF2-40B4-BE49-F238E27FC236}">
                <a16:creationId xmlns:a16="http://schemas.microsoft.com/office/drawing/2014/main" id="{6A824559-C662-CF3F-0C0D-785921DACE89}"/>
              </a:ext>
            </a:extLst>
          </p:cNvPr>
          <p:cNvSpPr>
            <a:spLocks noGrp="1"/>
          </p:cNvSpPr>
          <p:nvPr>
            <p:ph type="title"/>
          </p:nvPr>
        </p:nvSpPr>
        <p:spPr>
          <a:xfrm>
            <a:off x="416626" y="319851"/>
            <a:ext cx="10702713" cy="514433"/>
          </a:xfrm>
        </p:spPr>
        <p:txBody>
          <a:bodyPr>
            <a:normAutofit/>
          </a:bodyPr>
          <a:lstStyle/>
          <a:p>
            <a:r>
              <a:rPr lang="sv-SE" sz="2000" b="1" dirty="0">
                <a:solidFill>
                  <a:schemeClr val="tx1"/>
                </a:solidFill>
              </a:rPr>
              <a:t>Resor</a:t>
            </a:r>
          </a:p>
        </p:txBody>
      </p:sp>
      <p:sp>
        <p:nvSpPr>
          <p:cNvPr id="23" name="Title 9">
            <a:extLst>
              <a:ext uri="{FF2B5EF4-FFF2-40B4-BE49-F238E27FC236}">
                <a16:creationId xmlns:a16="http://schemas.microsoft.com/office/drawing/2014/main" id="{034CC9B4-5BC2-98EA-3AE0-7E369B2F05C1}"/>
              </a:ext>
            </a:extLst>
          </p:cNvPr>
          <p:cNvSpPr txBox="1">
            <a:spLocks/>
          </p:cNvSpPr>
          <p:nvPr/>
        </p:nvSpPr>
        <p:spPr>
          <a:xfrm>
            <a:off x="307255" y="3527702"/>
            <a:ext cx="10671407" cy="4847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000" b="1" dirty="0"/>
              <a:t>Aktiviteter</a:t>
            </a:r>
          </a:p>
        </p:txBody>
      </p:sp>
      <p:sp>
        <p:nvSpPr>
          <p:cNvPr id="2" name="Slide Number Placeholder 1">
            <a:extLst>
              <a:ext uri="{FF2B5EF4-FFF2-40B4-BE49-F238E27FC236}">
                <a16:creationId xmlns:a16="http://schemas.microsoft.com/office/drawing/2014/main" id="{47F06DAA-993B-7F87-41D9-FC27B673226A}"/>
              </a:ext>
            </a:extLst>
          </p:cNvPr>
          <p:cNvSpPr>
            <a:spLocks noGrp="1"/>
          </p:cNvSpPr>
          <p:nvPr>
            <p:ph type="sldNum" sz="quarter" idx="12"/>
          </p:nvPr>
        </p:nvSpPr>
        <p:spPr/>
        <p:txBody>
          <a:bodyPr/>
          <a:lstStyle/>
          <a:p>
            <a:fld id="{E31375A4-56A4-47D6-9801-1991572033F7}" type="slidenum">
              <a:rPr lang="en-US" smtClean="0"/>
              <a:t>20</a:t>
            </a:fld>
            <a:endParaRPr lang="en-US"/>
          </a:p>
        </p:txBody>
      </p:sp>
      <p:pic>
        <p:nvPicPr>
          <p:cNvPr id="3" name="Bildobjekt 2" descr="http://aktivaseniorer.com/images/logo/aktiva_seniorer_vit_bg_386x240.jpg">
            <a:extLst>
              <a:ext uri="{FF2B5EF4-FFF2-40B4-BE49-F238E27FC236}">
                <a16:creationId xmlns:a16="http://schemas.microsoft.com/office/drawing/2014/main" id="{0D236458-4433-1FFD-3974-DD4D392BB6A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22098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0090DA8-46F7-AD30-0235-6356DB9399A8}"/>
              </a:ext>
            </a:extLst>
          </p:cNvPr>
          <p:cNvSpPr>
            <a:spLocks noGrp="1"/>
          </p:cNvSpPr>
          <p:nvPr>
            <p:ph type="title"/>
          </p:nvPr>
        </p:nvSpPr>
        <p:spPr>
          <a:xfrm>
            <a:off x="300005" y="1164480"/>
            <a:ext cx="10292858" cy="484798"/>
          </a:xfrm>
        </p:spPr>
        <p:txBody>
          <a:bodyPr>
            <a:normAutofit/>
          </a:bodyPr>
          <a:lstStyle/>
          <a:p>
            <a:r>
              <a:rPr lang="sv-SE" sz="2000" b="1" dirty="0"/>
              <a:t>Månadsmöte</a:t>
            </a:r>
          </a:p>
        </p:txBody>
      </p:sp>
      <p:sp>
        <p:nvSpPr>
          <p:cNvPr id="11" name="Content Placeholder 10">
            <a:extLst>
              <a:ext uri="{FF2B5EF4-FFF2-40B4-BE49-F238E27FC236}">
                <a16:creationId xmlns:a16="http://schemas.microsoft.com/office/drawing/2014/main" id="{0CD673FF-EC9C-8D6D-E474-52E9BA1583D4}"/>
              </a:ext>
            </a:extLst>
          </p:cNvPr>
          <p:cNvSpPr>
            <a:spLocks noGrp="1"/>
          </p:cNvSpPr>
          <p:nvPr>
            <p:ph sz="half" idx="2"/>
          </p:nvPr>
        </p:nvSpPr>
        <p:spPr>
          <a:xfrm>
            <a:off x="6096000" y="1295057"/>
            <a:ext cx="5953432" cy="2200018"/>
          </a:xfrm>
        </p:spPr>
        <p:txBody>
          <a:bodyPr>
            <a:noAutofit/>
          </a:bodyPr>
          <a:lstStyle/>
          <a:p>
            <a:pPr marL="0" indent="0">
              <a:spcBef>
                <a:spcPts val="0"/>
              </a:spcBef>
              <a:buNone/>
            </a:pPr>
            <a:r>
              <a:rPr lang="sv-SE" sz="1800" b="1" dirty="0"/>
              <a:t>Flik 7. Priser, bokningsvillkor och....</a:t>
            </a:r>
            <a:endParaRPr lang="sv-SE" sz="1800" dirty="0"/>
          </a:p>
          <a:p>
            <a:pPr marL="0" indent="0">
              <a:spcBef>
                <a:spcPts val="0"/>
              </a:spcBef>
              <a:buNone/>
            </a:pPr>
            <a:r>
              <a:rPr lang="sv-SE" sz="1800" b="1" i="1" dirty="0"/>
              <a:t>Pris:</a:t>
            </a:r>
            <a:r>
              <a:rPr lang="sv-SE" sz="1800" dirty="0"/>
              <a:t> 		Om ingen kostnad ange </a:t>
            </a:r>
            <a:r>
              <a:rPr lang="sv-SE" sz="1800" b="1" dirty="0"/>
              <a:t>0</a:t>
            </a:r>
          </a:p>
          <a:p>
            <a:pPr marL="0" indent="0">
              <a:spcBef>
                <a:spcPts val="0"/>
              </a:spcBef>
              <a:buNone/>
            </a:pPr>
            <a:r>
              <a:rPr lang="sv-SE" sz="1800" b="1" i="1" strike="sngStrike" dirty="0"/>
              <a:t>Varav anm.avg: </a:t>
            </a:r>
            <a:r>
              <a:rPr lang="sv-SE" sz="1800" i="1" dirty="0"/>
              <a:t>	</a:t>
            </a:r>
            <a:r>
              <a:rPr lang="sv-SE" sz="1800" b="1" dirty="0"/>
              <a:t>Används ej</a:t>
            </a:r>
          </a:p>
          <a:p>
            <a:pPr marL="0" indent="0">
              <a:spcBef>
                <a:spcPts val="0"/>
              </a:spcBef>
              <a:buNone/>
            </a:pPr>
            <a:r>
              <a:rPr lang="sv-SE" sz="1800" b="1" i="1" dirty="0"/>
              <a:t>Momssats : 	</a:t>
            </a:r>
            <a:r>
              <a:rPr lang="sv-SE" sz="1800" dirty="0"/>
              <a:t>Välj </a:t>
            </a:r>
            <a:r>
              <a:rPr lang="sv-SE" sz="1800" b="1" dirty="0"/>
              <a:t>0</a:t>
            </a:r>
          </a:p>
          <a:p>
            <a:pPr marL="0" indent="0">
              <a:spcBef>
                <a:spcPts val="0"/>
              </a:spcBef>
              <a:buNone/>
            </a:pPr>
            <a:r>
              <a:rPr lang="sv-SE" sz="1800" b="1" i="1" dirty="0"/>
              <a:t>Bokn. Villkor: 	</a:t>
            </a:r>
            <a:r>
              <a:rPr lang="sv-SE" sz="1800" dirty="0"/>
              <a:t>Relativt antagningsdatum</a:t>
            </a:r>
          </a:p>
          <a:p>
            <a:pPr marL="0" indent="0">
              <a:spcBef>
                <a:spcPts val="0"/>
              </a:spcBef>
              <a:buNone/>
            </a:pPr>
            <a:r>
              <a:rPr lang="sv-SE" sz="1800" b="1" i="1" dirty="0"/>
              <a:t>Verksamhetsår: </a:t>
            </a:r>
            <a:r>
              <a:rPr lang="sv-SE" sz="1800" dirty="0"/>
              <a:t>Välj aktuellt år</a:t>
            </a:r>
          </a:p>
          <a:p>
            <a:pPr marL="0" indent="0">
              <a:spcBef>
                <a:spcPts val="0"/>
              </a:spcBef>
              <a:buNone/>
            </a:pPr>
            <a:r>
              <a:rPr lang="sv-SE" sz="1800" b="1" i="1" dirty="0"/>
              <a:t>Bokföringskonto: </a:t>
            </a:r>
            <a:r>
              <a:rPr lang="sv-SE" sz="1800" dirty="0"/>
              <a:t>Välj </a:t>
            </a:r>
            <a:r>
              <a:rPr lang="sv-SE" sz="1800" b="1" dirty="0"/>
              <a:t>3100 Intäkter Månadsmöten</a:t>
            </a:r>
          </a:p>
          <a:p>
            <a:pPr marL="0" indent="0">
              <a:spcBef>
                <a:spcPts val="0"/>
              </a:spcBef>
              <a:buNone/>
            </a:pPr>
            <a:r>
              <a:rPr lang="sv-SE" sz="1800" b="1" i="1" dirty="0"/>
              <a:t>Resultatenh:  </a:t>
            </a:r>
            <a:r>
              <a:rPr lang="sv-SE" sz="1800" dirty="0"/>
              <a:t>	Välj </a:t>
            </a:r>
            <a:r>
              <a:rPr lang="sv-SE" sz="1800" b="1" dirty="0"/>
              <a:t>Månadsmöten</a:t>
            </a:r>
          </a:p>
        </p:txBody>
      </p:sp>
      <p:sp>
        <p:nvSpPr>
          <p:cNvPr id="21" name="Content Placeholder 10">
            <a:extLst>
              <a:ext uri="{FF2B5EF4-FFF2-40B4-BE49-F238E27FC236}">
                <a16:creationId xmlns:a16="http://schemas.microsoft.com/office/drawing/2014/main" id="{0555967A-30CB-E82C-3D5A-7B4BAEA22FBE}"/>
              </a:ext>
            </a:extLst>
          </p:cNvPr>
          <p:cNvSpPr txBox="1">
            <a:spLocks/>
          </p:cNvSpPr>
          <p:nvPr/>
        </p:nvSpPr>
        <p:spPr>
          <a:xfrm>
            <a:off x="6023524" y="4197225"/>
            <a:ext cx="5922670" cy="23148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sv-SE" sz="1800" b="1" dirty="0"/>
              <a:t>Flik 7. Priser, bokningsvillkor och....</a:t>
            </a:r>
            <a:endParaRPr lang="sv-SE" sz="1800" dirty="0"/>
          </a:p>
          <a:p>
            <a:pPr marL="0" indent="0">
              <a:spcBef>
                <a:spcPts val="0"/>
              </a:spcBef>
              <a:buNone/>
            </a:pPr>
            <a:r>
              <a:rPr lang="sv-SE" sz="1800" b="1" i="1" dirty="0"/>
              <a:t>Pris: 		</a:t>
            </a:r>
            <a:r>
              <a:rPr lang="sv-SE" sz="1800" dirty="0"/>
              <a:t>Om ingen kostnad ange </a:t>
            </a:r>
            <a:r>
              <a:rPr lang="sv-SE" sz="1800" b="1" dirty="0"/>
              <a:t>0</a:t>
            </a:r>
          </a:p>
          <a:p>
            <a:pPr marL="0" indent="0">
              <a:spcBef>
                <a:spcPts val="0"/>
              </a:spcBef>
              <a:buNone/>
            </a:pPr>
            <a:r>
              <a:rPr lang="sv-SE" sz="1800" b="1" i="1" strike="sngStrike" dirty="0"/>
              <a:t>Varav anm.avg: </a:t>
            </a:r>
            <a:r>
              <a:rPr lang="sv-SE" sz="1800" dirty="0"/>
              <a:t>	Används ej</a:t>
            </a:r>
          </a:p>
          <a:p>
            <a:pPr marL="0" indent="0">
              <a:spcBef>
                <a:spcPts val="0"/>
              </a:spcBef>
              <a:buNone/>
            </a:pPr>
            <a:r>
              <a:rPr lang="sv-SE" sz="1800" b="1" i="1" dirty="0"/>
              <a:t>Momssats : 	</a:t>
            </a:r>
            <a:r>
              <a:rPr lang="sv-SE" sz="1800" dirty="0"/>
              <a:t>Välj </a:t>
            </a:r>
            <a:r>
              <a:rPr lang="sv-SE" sz="1800" b="1" dirty="0"/>
              <a:t>0</a:t>
            </a:r>
          </a:p>
          <a:p>
            <a:pPr marL="0" indent="0">
              <a:spcBef>
                <a:spcPts val="0"/>
              </a:spcBef>
              <a:buNone/>
            </a:pPr>
            <a:r>
              <a:rPr lang="sv-SE" sz="1800" b="1" i="1" dirty="0"/>
              <a:t>Bokn. Villkor: </a:t>
            </a:r>
            <a:r>
              <a:rPr lang="sv-SE" sz="1800" dirty="0"/>
              <a:t>	Relativt antagningsdatum</a:t>
            </a:r>
            <a:endParaRPr lang="sv-SE" sz="1800" b="1" dirty="0"/>
          </a:p>
          <a:p>
            <a:pPr marL="0" indent="0">
              <a:spcBef>
                <a:spcPts val="0"/>
              </a:spcBef>
              <a:buNone/>
            </a:pPr>
            <a:r>
              <a:rPr lang="sv-SE" sz="1800" b="1" i="1" dirty="0"/>
              <a:t>Verksamhetsår: </a:t>
            </a:r>
            <a:r>
              <a:rPr lang="sv-SE" sz="1800" dirty="0"/>
              <a:t>Välj aktuellt år</a:t>
            </a:r>
          </a:p>
          <a:p>
            <a:pPr marL="0" indent="0">
              <a:spcBef>
                <a:spcPts val="0"/>
              </a:spcBef>
              <a:buNone/>
            </a:pPr>
            <a:r>
              <a:rPr lang="sv-SE" sz="1800" b="1" i="1" dirty="0"/>
              <a:t>Bokföringskonto: </a:t>
            </a:r>
            <a:r>
              <a:rPr lang="sv-SE" sz="1800" dirty="0"/>
              <a:t>Välj </a:t>
            </a:r>
            <a:r>
              <a:rPr lang="sv-SE" sz="1800" b="1" dirty="0"/>
              <a:t>3163 Intäkter Cirklar</a:t>
            </a:r>
          </a:p>
          <a:p>
            <a:pPr marL="0" indent="0">
              <a:spcBef>
                <a:spcPts val="0"/>
              </a:spcBef>
              <a:buNone/>
            </a:pPr>
            <a:r>
              <a:rPr lang="sv-SE" sz="1800" b="1" i="1" dirty="0"/>
              <a:t>Resultatenh:  	</a:t>
            </a:r>
            <a:r>
              <a:rPr lang="sv-SE" sz="1800" dirty="0"/>
              <a:t>Välj </a:t>
            </a:r>
            <a:r>
              <a:rPr lang="sv-SE" sz="1800" b="1" dirty="0"/>
              <a:t>Cirklar</a:t>
            </a:r>
          </a:p>
        </p:txBody>
      </p:sp>
      <p:pic>
        <p:nvPicPr>
          <p:cNvPr id="7" name="Picture 6">
            <a:extLst>
              <a:ext uri="{FF2B5EF4-FFF2-40B4-BE49-F238E27FC236}">
                <a16:creationId xmlns:a16="http://schemas.microsoft.com/office/drawing/2014/main" id="{F26F889A-B813-4FC7-8015-6B827E9A9406}"/>
              </a:ext>
            </a:extLst>
          </p:cNvPr>
          <p:cNvPicPr>
            <a:picLocks noChangeAspect="1"/>
          </p:cNvPicPr>
          <p:nvPr/>
        </p:nvPicPr>
        <p:blipFill>
          <a:blip r:embed="rId3"/>
          <a:stretch>
            <a:fillRect/>
          </a:stretch>
        </p:blipFill>
        <p:spPr>
          <a:xfrm>
            <a:off x="375138" y="4100860"/>
            <a:ext cx="5202910" cy="2370280"/>
          </a:xfrm>
          <a:prstGeom prst="rect">
            <a:avLst/>
          </a:prstGeom>
        </p:spPr>
      </p:pic>
      <p:pic>
        <p:nvPicPr>
          <p:cNvPr id="9" name="Picture 8">
            <a:extLst>
              <a:ext uri="{FF2B5EF4-FFF2-40B4-BE49-F238E27FC236}">
                <a16:creationId xmlns:a16="http://schemas.microsoft.com/office/drawing/2014/main" id="{7400D395-AD25-E4E9-29C9-4FCC4A1B8E7F}"/>
              </a:ext>
            </a:extLst>
          </p:cNvPr>
          <p:cNvPicPr>
            <a:picLocks noChangeAspect="1"/>
          </p:cNvPicPr>
          <p:nvPr/>
        </p:nvPicPr>
        <p:blipFill>
          <a:blip r:embed="rId4"/>
          <a:stretch>
            <a:fillRect/>
          </a:stretch>
        </p:blipFill>
        <p:spPr>
          <a:xfrm>
            <a:off x="369788" y="1032751"/>
            <a:ext cx="5181600" cy="2231709"/>
          </a:xfrm>
          <a:prstGeom prst="rect">
            <a:avLst/>
          </a:prstGeom>
        </p:spPr>
      </p:pic>
      <p:sp>
        <p:nvSpPr>
          <p:cNvPr id="13" name="Title 9">
            <a:extLst>
              <a:ext uri="{FF2B5EF4-FFF2-40B4-BE49-F238E27FC236}">
                <a16:creationId xmlns:a16="http://schemas.microsoft.com/office/drawing/2014/main" id="{C14CEC84-0953-DDC5-CF00-D1D11FA5EB4C}"/>
              </a:ext>
            </a:extLst>
          </p:cNvPr>
          <p:cNvSpPr txBox="1">
            <a:spLocks/>
          </p:cNvSpPr>
          <p:nvPr/>
        </p:nvSpPr>
        <p:spPr>
          <a:xfrm>
            <a:off x="448919" y="3549969"/>
            <a:ext cx="10213217" cy="484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000" b="1" dirty="0"/>
              <a:t>Cirklar</a:t>
            </a:r>
          </a:p>
        </p:txBody>
      </p:sp>
      <p:sp>
        <p:nvSpPr>
          <p:cNvPr id="5" name="TextBox 4">
            <a:extLst>
              <a:ext uri="{FF2B5EF4-FFF2-40B4-BE49-F238E27FC236}">
                <a16:creationId xmlns:a16="http://schemas.microsoft.com/office/drawing/2014/main" id="{5F48251C-5363-3F57-32D9-9B9E7409CA30}"/>
              </a:ext>
            </a:extLst>
          </p:cNvPr>
          <p:cNvSpPr txBox="1"/>
          <p:nvPr/>
        </p:nvSpPr>
        <p:spPr>
          <a:xfrm>
            <a:off x="448919" y="564166"/>
            <a:ext cx="6102144" cy="400110"/>
          </a:xfrm>
          <a:prstGeom prst="rect">
            <a:avLst/>
          </a:prstGeom>
          <a:noFill/>
        </p:spPr>
        <p:txBody>
          <a:bodyPr wrap="square">
            <a:spAutoFit/>
          </a:bodyPr>
          <a:lstStyle/>
          <a:p>
            <a:r>
              <a:rPr lang="sv-SE" sz="2000" b="1" dirty="0"/>
              <a:t>Månadsmöte</a:t>
            </a:r>
            <a:endParaRPr lang="en-GB" sz="2000" dirty="0"/>
          </a:p>
        </p:txBody>
      </p:sp>
      <p:sp>
        <p:nvSpPr>
          <p:cNvPr id="2" name="Slide Number Placeholder 1">
            <a:extLst>
              <a:ext uri="{FF2B5EF4-FFF2-40B4-BE49-F238E27FC236}">
                <a16:creationId xmlns:a16="http://schemas.microsoft.com/office/drawing/2014/main" id="{F6B27DAD-0BEC-4DB6-6D5E-906C1276C653}"/>
              </a:ext>
            </a:extLst>
          </p:cNvPr>
          <p:cNvSpPr>
            <a:spLocks noGrp="1"/>
          </p:cNvSpPr>
          <p:nvPr>
            <p:ph type="sldNum" sz="quarter" idx="12"/>
          </p:nvPr>
        </p:nvSpPr>
        <p:spPr/>
        <p:txBody>
          <a:bodyPr/>
          <a:lstStyle/>
          <a:p>
            <a:fld id="{E31375A4-56A4-47D6-9801-1991572033F7}" type="slidenum">
              <a:rPr lang="en-US" smtClean="0"/>
              <a:t>21</a:t>
            </a:fld>
            <a:endParaRPr lang="en-US"/>
          </a:p>
        </p:txBody>
      </p:sp>
      <p:pic>
        <p:nvPicPr>
          <p:cNvPr id="3" name="Bildobjekt 2" descr="http://aktivaseniorer.com/images/logo/aktiva_seniorer_vit_bg_386x240.jpg">
            <a:extLst>
              <a:ext uri="{FF2B5EF4-FFF2-40B4-BE49-F238E27FC236}">
                <a16:creationId xmlns:a16="http://schemas.microsoft.com/office/drawing/2014/main" id="{DBC9B456-19FE-3970-8025-71B5600D609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67861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Skapa ny aktivitet</a:t>
            </a:r>
            <a:endParaRPr lang="en-GB" dirty="0"/>
          </a:p>
        </p:txBody>
      </p:sp>
      <p:sp>
        <p:nvSpPr>
          <p:cNvPr id="17" name="TextBox 16">
            <a:extLst>
              <a:ext uri="{FF2B5EF4-FFF2-40B4-BE49-F238E27FC236}">
                <a16:creationId xmlns:a16="http://schemas.microsoft.com/office/drawing/2014/main" id="{5A9E6840-80AC-EA30-35D7-25C45EA4EA98}"/>
              </a:ext>
            </a:extLst>
          </p:cNvPr>
          <p:cNvSpPr txBox="1"/>
          <p:nvPr/>
        </p:nvSpPr>
        <p:spPr>
          <a:xfrm>
            <a:off x="5216699" y="1064410"/>
            <a:ext cx="6495324" cy="4555093"/>
          </a:xfrm>
          <a:prstGeom prst="rect">
            <a:avLst/>
          </a:prstGeom>
          <a:noFill/>
        </p:spPr>
        <p:txBody>
          <a:bodyPr wrap="square" rtlCol="0">
            <a:spAutoFit/>
          </a:bodyPr>
          <a:lstStyle/>
          <a:p>
            <a:r>
              <a:rPr lang="sv-SE" b="1" dirty="0"/>
              <a:t>Flik 9. Avancerat</a:t>
            </a:r>
          </a:p>
          <a:p>
            <a:endParaRPr lang="sv-SE" dirty="0"/>
          </a:p>
          <a:p>
            <a:r>
              <a:rPr lang="sv-SE" b="1" i="1" dirty="0"/>
              <a:t>Metod/rutin för antagning....:</a:t>
            </a:r>
            <a:r>
              <a:rPr lang="sv-SE" dirty="0"/>
              <a:t> Använd automatisk regelstyrd..</a:t>
            </a:r>
          </a:p>
          <a:p>
            <a:endParaRPr lang="sv-SE" b="0" i="1" dirty="0">
              <a:solidFill>
                <a:srgbClr val="030303"/>
              </a:solidFill>
              <a:effectLst/>
              <a:latin typeface="inherit"/>
            </a:endParaRPr>
          </a:p>
          <a:p>
            <a:r>
              <a:rPr lang="sv-SE" b="0" i="1" dirty="0">
                <a:solidFill>
                  <a:srgbClr val="030303"/>
                </a:solidFill>
                <a:effectLst/>
              </a:rPr>
              <a:t>Automatisk regelstyrd antagningen innebär: </a:t>
            </a:r>
          </a:p>
          <a:p>
            <a:r>
              <a:rPr lang="sv-SE" sz="1400" b="0" i="0" dirty="0">
                <a:solidFill>
                  <a:srgbClr val="030303"/>
                </a:solidFill>
                <a:effectLst/>
                <a:latin typeface="+mj-lt"/>
              </a:rPr>
              <a:t>Deltagarna antas automatiskt Systemet kontrollerar anmälningen mot de villkor som satts upp, t ex åldersbegränsningar, max antal deltagare och annat. Om systemet finner att personen bör kunna antas görs detta direkt vid anmälan. Alternativt placeras anmälan automatiskt på en väntelista eller så behålls den i statusläget ”Ny” vilket då kräver manuell hantering. Detta läge medför en viss risk för att en person som anmält sig två gånger men som inte känns igen som samma också antas två gånger.</a:t>
            </a:r>
          </a:p>
          <a:p>
            <a:r>
              <a:rPr lang="sv-SE" sz="1400" dirty="0">
                <a:solidFill>
                  <a:srgbClr val="030303"/>
                </a:solidFill>
                <a:latin typeface="+mj-lt"/>
              </a:rPr>
              <a:t>Se upp med att använda min-antal, innan min-antal uppnåtts placeras anmälan i kö.</a:t>
            </a:r>
          </a:p>
          <a:p>
            <a:r>
              <a:rPr lang="sv-SE" sz="1400" b="0" i="0" dirty="0">
                <a:solidFill>
                  <a:srgbClr val="030303"/>
                </a:solidFill>
                <a:effectLst/>
                <a:latin typeface="+mj-lt"/>
              </a:rPr>
              <a:t>Vid anmälan försöker systemet först identifiera eventuella problem såsom ej uppfyllda kursvillkor, tidigare förfallna avgifter mm. Hittas sådana problem lämnas anmälan för manuell handläggning. Hittas inga problem kommer anmälan att antas eller placeras på kö beroende på platstillgång.</a:t>
            </a:r>
          </a:p>
          <a:p>
            <a:endParaRPr lang="sv-SE" dirty="0"/>
          </a:p>
        </p:txBody>
      </p:sp>
      <p:pic>
        <p:nvPicPr>
          <p:cNvPr id="4" name="Picture 3">
            <a:extLst>
              <a:ext uri="{FF2B5EF4-FFF2-40B4-BE49-F238E27FC236}">
                <a16:creationId xmlns:a16="http://schemas.microsoft.com/office/drawing/2014/main" id="{5EDB1CF6-C618-AA78-E5E7-E98308367D2D}"/>
              </a:ext>
            </a:extLst>
          </p:cNvPr>
          <p:cNvPicPr>
            <a:picLocks noChangeAspect="1"/>
          </p:cNvPicPr>
          <p:nvPr/>
        </p:nvPicPr>
        <p:blipFill>
          <a:blip r:embed="rId3"/>
          <a:stretch>
            <a:fillRect/>
          </a:stretch>
        </p:blipFill>
        <p:spPr>
          <a:xfrm>
            <a:off x="479977" y="1064410"/>
            <a:ext cx="4500563" cy="5105400"/>
          </a:xfrm>
          <a:prstGeom prst="rect">
            <a:avLst/>
          </a:prstGeom>
        </p:spPr>
      </p:pic>
      <p:sp>
        <p:nvSpPr>
          <p:cNvPr id="3" name="Slide Number Placeholder 2">
            <a:extLst>
              <a:ext uri="{FF2B5EF4-FFF2-40B4-BE49-F238E27FC236}">
                <a16:creationId xmlns:a16="http://schemas.microsoft.com/office/drawing/2014/main" id="{28458C27-81DA-9087-B970-87502394EA96}"/>
              </a:ext>
            </a:extLst>
          </p:cNvPr>
          <p:cNvSpPr>
            <a:spLocks noGrp="1"/>
          </p:cNvSpPr>
          <p:nvPr>
            <p:ph type="sldNum" sz="quarter" idx="12"/>
          </p:nvPr>
        </p:nvSpPr>
        <p:spPr/>
        <p:txBody>
          <a:bodyPr/>
          <a:lstStyle/>
          <a:p>
            <a:fld id="{E31375A4-56A4-47D6-9801-1991572033F7}" type="slidenum">
              <a:rPr lang="en-US" smtClean="0"/>
              <a:t>22</a:t>
            </a:fld>
            <a:endParaRPr lang="en-US"/>
          </a:p>
        </p:txBody>
      </p:sp>
      <p:pic>
        <p:nvPicPr>
          <p:cNvPr id="5" name="Bildobjekt 2" descr="http://aktivaseniorer.com/images/logo/aktiva_seniorer_vit_bg_386x240.jpg">
            <a:extLst>
              <a:ext uri="{FF2B5EF4-FFF2-40B4-BE49-F238E27FC236}">
                <a16:creationId xmlns:a16="http://schemas.microsoft.com/office/drawing/2014/main" id="{B4EC6093-E3C5-E044-713C-5F39A6D5CF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60136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90C20-AF1F-E327-B1B6-2B3013840F73}"/>
              </a:ext>
            </a:extLst>
          </p:cNvPr>
          <p:cNvPicPr>
            <a:picLocks noChangeAspect="1"/>
          </p:cNvPicPr>
          <p:nvPr/>
        </p:nvPicPr>
        <p:blipFill>
          <a:blip r:embed="rId3"/>
          <a:stretch>
            <a:fillRect/>
          </a:stretch>
        </p:blipFill>
        <p:spPr>
          <a:xfrm>
            <a:off x="452962" y="1759044"/>
            <a:ext cx="3114675" cy="4766310"/>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Skapa ny aktivitet genom duplicering</a:t>
            </a:r>
            <a:endParaRPr lang="en-GB" dirty="0"/>
          </a:p>
        </p:txBody>
      </p:sp>
      <p:sp>
        <p:nvSpPr>
          <p:cNvPr id="6" name="Rectangle 5">
            <a:extLst>
              <a:ext uri="{FF2B5EF4-FFF2-40B4-BE49-F238E27FC236}">
                <a16:creationId xmlns:a16="http://schemas.microsoft.com/office/drawing/2014/main" id="{00B60B8A-BA06-028E-D1B2-07EBDC3D305B}"/>
              </a:ext>
            </a:extLst>
          </p:cNvPr>
          <p:cNvSpPr/>
          <p:nvPr/>
        </p:nvSpPr>
        <p:spPr>
          <a:xfrm>
            <a:off x="471396" y="2580655"/>
            <a:ext cx="2618391" cy="2047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F3F4031-2477-6FAD-B0C3-305A8E728F6F}"/>
              </a:ext>
            </a:extLst>
          </p:cNvPr>
          <p:cNvSpPr/>
          <p:nvPr/>
        </p:nvSpPr>
        <p:spPr>
          <a:xfrm>
            <a:off x="553063" y="3160668"/>
            <a:ext cx="1327355" cy="2683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36C4A47-B68F-4B87-7A1F-F8A48F351129}"/>
              </a:ext>
            </a:extLst>
          </p:cNvPr>
          <p:cNvSpPr/>
          <p:nvPr/>
        </p:nvSpPr>
        <p:spPr>
          <a:xfrm>
            <a:off x="538316" y="4448506"/>
            <a:ext cx="2765325" cy="2267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364D60-3C60-E5D0-4F2E-091CA8A25EF4}"/>
              </a:ext>
            </a:extLst>
          </p:cNvPr>
          <p:cNvSpPr/>
          <p:nvPr/>
        </p:nvSpPr>
        <p:spPr>
          <a:xfrm>
            <a:off x="553064" y="5059759"/>
            <a:ext cx="2765324" cy="2505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255DF8C-6440-D7B5-47B5-A1B89F2F447D}"/>
              </a:ext>
            </a:extLst>
          </p:cNvPr>
          <p:cNvSpPr/>
          <p:nvPr/>
        </p:nvSpPr>
        <p:spPr>
          <a:xfrm>
            <a:off x="553063" y="5645769"/>
            <a:ext cx="2765324" cy="2505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581EC81-6646-1EF0-37A8-1896DE0D5FAE}"/>
              </a:ext>
            </a:extLst>
          </p:cNvPr>
          <p:cNvSpPr/>
          <p:nvPr/>
        </p:nvSpPr>
        <p:spPr>
          <a:xfrm>
            <a:off x="538316" y="3819010"/>
            <a:ext cx="2131142" cy="24497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F5720E8-5EC1-E88F-57DD-44F0C1B931B0}"/>
              </a:ext>
            </a:extLst>
          </p:cNvPr>
          <p:cNvSpPr/>
          <p:nvPr/>
        </p:nvSpPr>
        <p:spPr>
          <a:xfrm>
            <a:off x="475084" y="6249593"/>
            <a:ext cx="1327355" cy="2683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2BC676D-2DB5-E72E-C385-C7D979A3CD10}"/>
              </a:ext>
            </a:extLst>
          </p:cNvPr>
          <p:cNvSpPr txBox="1"/>
          <p:nvPr/>
        </p:nvSpPr>
        <p:spPr>
          <a:xfrm>
            <a:off x="6349181" y="1592826"/>
            <a:ext cx="3801041" cy="2308324"/>
          </a:xfrm>
          <a:prstGeom prst="rect">
            <a:avLst/>
          </a:prstGeom>
          <a:noFill/>
        </p:spPr>
        <p:txBody>
          <a:bodyPr wrap="none" rtlCol="0">
            <a:spAutoFit/>
          </a:bodyPr>
          <a:lstStyle/>
          <a:p>
            <a:r>
              <a:rPr lang="sv-SE" dirty="0"/>
              <a:t>Välj aktivitetsblock</a:t>
            </a:r>
          </a:p>
          <a:p>
            <a:r>
              <a:rPr lang="sv-SE" dirty="0"/>
              <a:t>Välj om aktiviteten ska visas publikt</a:t>
            </a:r>
          </a:p>
          <a:p>
            <a:r>
              <a:rPr lang="sv-SE" dirty="0"/>
              <a:t>Vanligtvis ska:</a:t>
            </a:r>
          </a:p>
          <a:p>
            <a:pPr marL="285750" indent="-285750">
              <a:buFontTx/>
              <a:buChar char="-"/>
            </a:pPr>
            <a:r>
              <a:rPr lang="sv-SE" dirty="0"/>
              <a:t>Personal inte flyttas med</a:t>
            </a:r>
          </a:p>
          <a:p>
            <a:pPr marL="285750" indent="-285750">
              <a:buFontTx/>
              <a:buChar char="-"/>
            </a:pPr>
            <a:r>
              <a:rPr lang="en-GB" dirty="0" err="1"/>
              <a:t>Deltagare</a:t>
            </a:r>
            <a:r>
              <a:rPr lang="en-GB" dirty="0"/>
              <a:t> </a:t>
            </a:r>
            <a:r>
              <a:rPr lang="en-GB" dirty="0" err="1"/>
              <a:t>inte</a:t>
            </a:r>
            <a:r>
              <a:rPr lang="en-GB" dirty="0"/>
              <a:t> </a:t>
            </a:r>
            <a:r>
              <a:rPr lang="en-GB" dirty="0" err="1"/>
              <a:t>flyttas</a:t>
            </a:r>
            <a:r>
              <a:rPr lang="en-GB" dirty="0"/>
              <a:t> med</a:t>
            </a:r>
          </a:p>
          <a:p>
            <a:pPr marL="285750" indent="-285750">
              <a:buFontTx/>
              <a:buChar char="-"/>
            </a:pPr>
            <a:r>
              <a:rPr lang="en-GB" dirty="0" err="1"/>
              <a:t>Befintlig</a:t>
            </a:r>
            <a:r>
              <a:rPr lang="en-GB" dirty="0"/>
              <a:t> </a:t>
            </a:r>
            <a:r>
              <a:rPr lang="en-GB" dirty="0" err="1"/>
              <a:t>kö</a:t>
            </a:r>
            <a:r>
              <a:rPr lang="en-GB" dirty="0"/>
              <a:t> </a:t>
            </a:r>
            <a:r>
              <a:rPr lang="en-GB" dirty="0" err="1"/>
              <a:t>inte</a:t>
            </a:r>
            <a:r>
              <a:rPr lang="en-GB" dirty="0"/>
              <a:t> </a:t>
            </a:r>
            <a:r>
              <a:rPr lang="en-GB" dirty="0" err="1"/>
              <a:t>flyttas</a:t>
            </a:r>
            <a:r>
              <a:rPr lang="en-GB" dirty="0"/>
              <a:t> </a:t>
            </a:r>
            <a:r>
              <a:rPr lang="en-GB" dirty="0" err="1"/>
              <a:t>över</a:t>
            </a:r>
            <a:endParaRPr lang="en-GB" dirty="0"/>
          </a:p>
          <a:p>
            <a:pPr marL="285750" indent="-285750">
              <a:buFontTx/>
              <a:buChar char="-"/>
            </a:pPr>
            <a:r>
              <a:rPr lang="en-GB" dirty="0" err="1"/>
              <a:t>Intresseanmälda</a:t>
            </a:r>
            <a:r>
              <a:rPr lang="en-GB" dirty="0"/>
              <a:t> </a:t>
            </a:r>
            <a:r>
              <a:rPr lang="en-GB" dirty="0" err="1"/>
              <a:t>inte</a:t>
            </a:r>
            <a:r>
              <a:rPr lang="en-GB" dirty="0"/>
              <a:t> </a:t>
            </a:r>
            <a:r>
              <a:rPr lang="en-GB" dirty="0" err="1"/>
              <a:t>flyttas</a:t>
            </a:r>
            <a:r>
              <a:rPr lang="en-GB" dirty="0"/>
              <a:t> </a:t>
            </a:r>
            <a:r>
              <a:rPr lang="en-GB" dirty="0" err="1"/>
              <a:t>över</a:t>
            </a:r>
            <a:endParaRPr lang="en-GB" dirty="0"/>
          </a:p>
          <a:p>
            <a:r>
              <a:rPr lang="en-GB" dirty="0" err="1"/>
              <a:t>Tryck</a:t>
            </a:r>
            <a:r>
              <a:rPr lang="en-GB" dirty="0"/>
              <a:t> </a:t>
            </a:r>
            <a:r>
              <a:rPr lang="en-GB" dirty="0" err="1"/>
              <a:t>på</a:t>
            </a:r>
            <a:r>
              <a:rPr lang="en-GB" dirty="0"/>
              <a:t> ‘</a:t>
            </a:r>
            <a:r>
              <a:rPr lang="en-GB" dirty="0" err="1"/>
              <a:t>Spara</a:t>
            </a:r>
            <a:r>
              <a:rPr lang="en-GB" dirty="0"/>
              <a:t> </a:t>
            </a:r>
            <a:r>
              <a:rPr lang="en-GB" dirty="0" err="1"/>
              <a:t>duplikat</a:t>
            </a:r>
            <a:r>
              <a:rPr lang="en-GB" dirty="0"/>
              <a:t>’</a:t>
            </a:r>
          </a:p>
        </p:txBody>
      </p:sp>
      <p:pic>
        <p:nvPicPr>
          <p:cNvPr id="5" name="Picture 4">
            <a:extLst>
              <a:ext uri="{FF2B5EF4-FFF2-40B4-BE49-F238E27FC236}">
                <a16:creationId xmlns:a16="http://schemas.microsoft.com/office/drawing/2014/main" id="{EBC389C2-CE75-274C-3F0E-57B06791DC12}"/>
              </a:ext>
            </a:extLst>
          </p:cNvPr>
          <p:cNvPicPr>
            <a:picLocks noChangeAspect="1"/>
          </p:cNvPicPr>
          <p:nvPr/>
        </p:nvPicPr>
        <p:blipFill>
          <a:blip r:embed="rId4"/>
          <a:stretch>
            <a:fillRect/>
          </a:stretch>
        </p:blipFill>
        <p:spPr>
          <a:xfrm>
            <a:off x="471396" y="1004456"/>
            <a:ext cx="4060507" cy="560070"/>
          </a:xfrm>
          <a:prstGeom prst="rect">
            <a:avLst/>
          </a:prstGeom>
        </p:spPr>
      </p:pic>
      <p:sp>
        <p:nvSpPr>
          <p:cNvPr id="14" name="Rectangle 13">
            <a:extLst>
              <a:ext uri="{FF2B5EF4-FFF2-40B4-BE49-F238E27FC236}">
                <a16:creationId xmlns:a16="http://schemas.microsoft.com/office/drawing/2014/main" id="{E9DEA932-4A79-F139-32E9-274B6CA22051}"/>
              </a:ext>
            </a:extLst>
          </p:cNvPr>
          <p:cNvSpPr/>
          <p:nvPr/>
        </p:nvSpPr>
        <p:spPr>
          <a:xfrm>
            <a:off x="2138515" y="1126774"/>
            <a:ext cx="420329" cy="24482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Curved Left 16">
            <a:extLst>
              <a:ext uri="{FF2B5EF4-FFF2-40B4-BE49-F238E27FC236}">
                <a16:creationId xmlns:a16="http://schemas.microsoft.com/office/drawing/2014/main" id="{D3141935-2F5A-20E3-AFA5-E1C3A46780C5}"/>
              </a:ext>
            </a:extLst>
          </p:cNvPr>
          <p:cNvSpPr/>
          <p:nvPr/>
        </p:nvSpPr>
        <p:spPr>
          <a:xfrm>
            <a:off x="4389123" y="1193880"/>
            <a:ext cx="569285" cy="79789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Slide Number Placeholder 2">
            <a:extLst>
              <a:ext uri="{FF2B5EF4-FFF2-40B4-BE49-F238E27FC236}">
                <a16:creationId xmlns:a16="http://schemas.microsoft.com/office/drawing/2014/main" id="{3687555C-337C-BF4A-FA0C-3FDEC03B593C}"/>
              </a:ext>
            </a:extLst>
          </p:cNvPr>
          <p:cNvSpPr>
            <a:spLocks noGrp="1"/>
          </p:cNvSpPr>
          <p:nvPr>
            <p:ph type="sldNum" sz="quarter" idx="12"/>
          </p:nvPr>
        </p:nvSpPr>
        <p:spPr/>
        <p:txBody>
          <a:bodyPr/>
          <a:lstStyle/>
          <a:p>
            <a:fld id="{E31375A4-56A4-47D6-9801-1991572033F7}" type="slidenum">
              <a:rPr lang="en-US" smtClean="0"/>
              <a:t>23</a:t>
            </a:fld>
            <a:endParaRPr lang="en-US"/>
          </a:p>
        </p:txBody>
      </p:sp>
      <p:pic>
        <p:nvPicPr>
          <p:cNvPr id="4" name="Bildobjekt 2" descr="http://aktivaseniorer.com/images/logo/aktiva_seniorer_vit_bg_386x240.jpg">
            <a:extLst>
              <a:ext uri="{FF2B5EF4-FFF2-40B4-BE49-F238E27FC236}">
                <a16:creationId xmlns:a16="http://schemas.microsoft.com/office/drawing/2014/main" id="{073F5359-1E03-E8F2-2694-E4225B53BE0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06448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F8CAE5-E15B-3769-A2BB-0F45DC695519}"/>
              </a:ext>
            </a:extLst>
          </p:cNvPr>
          <p:cNvPicPr>
            <a:picLocks noChangeAspect="1"/>
          </p:cNvPicPr>
          <p:nvPr/>
        </p:nvPicPr>
        <p:blipFill>
          <a:blip r:embed="rId3"/>
          <a:stretch>
            <a:fillRect/>
          </a:stretch>
        </p:blipFill>
        <p:spPr>
          <a:xfrm>
            <a:off x="394635" y="1437957"/>
            <a:ext cx="5503545" cy="5274945"/>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Skapa ny aktivitet genom duplicering</a:t>
            </a:r>
            <a:endParaRPr lang="en-GB" dirty="0"/>
          </a:p>
        </p:txBody>
      </p:sp>
      <p:sp>
        <p:nvSpPr>
          <p:cNvPr id="6" name="Rectangle 5">
            <a:extLst>
              <a:ext uri="{FF2B5EF4-FFF2-40B4-BE49-F238E27FC236}">
                <a16:creationId xmlns:a16="http://schemas.microsoft.com/office/drawing/2014/main" id="{00B60B8A-BA06-028E-D1B2-07EBDC3D305B}"/>
              </a:ext>
            </a:extLst>
          </p:cNvPr>
          <p:cNvSpPr/>
          <p:nvPr/>
        </p:nvSpPr>
        <p:spPr>
          <a:xfrm>
            <a:off x="1295399" y="2046949"/>
            <a:ext cx="4235245" cy="5061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F3F4031-2477-6FAD-B0C3-305A8E728F6F}"/>
              </a:ext>
            </a:extLst>
          </p:cNvPr>
          <p:cNvSpPr/>
          <p:nvPr/>
        </p:nvSpPr>
        <p:spPr>
          <a:xfrm>
            <a:off x="452962" y="3086773"/>
            <a:ext cx="5136677" cy="2656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F5720E8-5EC1-E88F-57DD-44F0C1B931B0}"/>
              </a:ext>
            </a:extLst>
          </p:cNvPr>
          <p:cNvSpPr/>
          <p:nvPr/>
        </p:nvSpPr>
        <p:spPr>
          <a:xfrm>
            <a:off x="452962" y="6426569"/>
            <a:ext cx="645793" cy="2656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2BC676D-2DB5-E72E-C385-C7D979A3CD10}"/>
              </a:ext>
            </a:extLst>
          </p:cNvPr>
          <p:cNvSpPr txBox="1"/>
          <p:nvPr/>
        </p:nvSpPr>
        <p:spPr>
          <a:xfrm>
            <a:off x="6349181" y="1592826"/>
            <a:ext cx="5416868" cy="1200329"/>
          </a:xfrm>
          <a:prstGeom prst="rect">
            <a:avLst/>
          </a:prstGeom>
          <a:noFill/>
        </p:spPr>
        <p:txBody>
          <a:bodyPr wrap="none" rtlCol="0">
            <a:spAutoFit/>
          </a:bodyPr>
          <a:lstStyle/>
          <a:p>
            <a:r>
              <a:rPr lang="sv-SE" dirty="0"/>
              <a:t>Justera ’Titel’ och Admin.kod</a:t>
            </a:r>
          </a:p>
          <a:p>
            <a:r>
              <a:rPr lang="sv-SE" dirty="0"/>
              <a:t>Gör justeringar under markerade flikar, i övrigt se</a:t>
            </a:r>
          </a:p>
          <a:p>
            <a:r>
              <a:rPr lang="sv-SE" dirty="0"/>
              <a:t>instruktion för uppläggning av ny aktivitet.</a:t>
            </a:r>
          </a:p>
          <a:p>
            <a:r>
              <a:rPr lang="sv-SE" dirty="0"/>
              <a:t>Glöm inte att spara efter att justeringarna är gjorda.</a:t>
            </a:r>
          </a:p>
        </p:txBody>
      </p:sp>
      <p:sp>
        <p:nvSpPr>
          <p:cNvPr id="14" name="Rectangle 13">
            <a:extLst>
              <a:ext uri="{FF2B5EF4-FFF2-40B4-BE49-F238E27FC236}">
                <a16:creationId xmlns:a16="http://schemas.microsoft.com/office/drawing/2014/main" id="{0D52E411-1DB0-8C62-2D4E-95A189F795C3}"/>
              </a:ext>
            </a:extLst>
          </p:cNvPr>
          <p:cNvSpPr/>
          <p:nvPr/>
        </p:nvSpPr>
        <p:spPr>
          <a:xfrm>
            <a:off x="472630" y="3799604"/>
            <a:ext cx="5136677" cy="2656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716B0B7-51E3-D7B5-0A7C-B0C11605D35A}"/>
              </a:ext>
            </a:extLst>
          </p:cNvPr>
          <p:cNvSpPr/>
          <p:nvPr/>
        </p:nvSpPr>
        <p:spPr>
          <a:xfrm>
            <a:off x="487378" y="4160946"/>
            <a:ext cx="5136677" cy="2656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B349A06-4C47-DB7C-0B06-E54B7D0C2D78}"/>
              </a:ext>
            </a:extLst>
          </p:cNvPr>
          <p:cNvSpPr/>
          <p:nvPr/>
        </p:nvSpPr>
        <p:spPr>
          <a:xfrm>
            <a:off x="502126" y="4500153"/>
            <a:ext cx="5136677" cy="2656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3C3491D-D4EC-EDB2-CF53-1E2F85497F57}"/>
              </a:ext>
            </a:extLst>
          </p:cNvPr>
          <p:cNvSpPr/>
          <p:nvPr/>
        </p:nvSpPr>
        <p:spPr>
          <a:xfrm>
            <a:off x="509500" y="4839370"/>
            <a:ext cx="5136677" cy="2656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36F50EE3-2980-998D-4864-2A3E9AE0B5FC}"/>
              </a:ext>
            </a:extLst>
          </p:cNvPr>
          <p:cNvSpPr>
            <a:spLocks noGrp="1"/>
          </p:cNvSpPr>
          <p:nvPr>
            <p:ph type="sldNum" sz="quarter" idx="12"/>
          </p:nvPr>
        </p:nvSpPr>
        <p:spPr>
          <a:xfrm>
            <a:off x="10672685" y="6304427"/>
            <a:ext cx="918882" cy="222436"/>
          </a:xfrm>
        </p:spPr>
        <p:txBody>
          <a:bodyPr/>
          <a:lstStyle/>
          <a:p>
            <a:fld id="{E31375A4-56A4-47D6-9801-1991572033F7}" type="slidenum">
              <a:rPr lang="en-US" smtClean="0"/>
              <a:t>24</a:t>
            </a:fld>
            <a:endParaRPr lang="en-US" dirty="0"/>
          </a:p>
        </p:txBody>
      </p:sp>
      <p:pic>
        <p:nvPicPr>
          <p:cNvPr id="4" name="Bildobjekt 2" descr="http://aktivaseniorer.com/images/logo/aktiva_seniorer_vit_bg_386x240.jpg">
            <a:extLst>
              <a:ext uri="{FF2B5EF4-FFF2-40B4-BE49-F238E27FC236}">
                <a16:creationId xmlns:a16="http://schemas.microsoft.com/office/drawing/2014/main" id="{0CBE3445-BFFB-D9D8-24BB-A1900924DCE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42641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err="1"/>
              <a:t>Schemaläggning</a:t>
            </a:r>
            <a:br>
              <a:rPr lang="en-US" sz="6000" dirty="0"/>
            </a:br>
            <a:br>
              <a:rPr lang="en-US" sz="6000" dirty="0"/>
            </a:br>
            <a:br>
              <a:rPr lang="en-US" sz="6000" dirty="0"/>
            </a:br>
            <a:br>
              <a:rPr lang="en-US" sz="6000" dirty="0"/>
            </a:br>
            <a:endParaRPr lang="en-US" sz="6000" dirty="0"/>
          </a:p>
        </p:txBody>
      </p:sp>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44462" y="0"/>
            <a:ext cx="930275" cy="579120"/>
          </a:xfrm>
          <a:prstGeom prst="rect">
            <a:avLst/>
          </a:prstGeom>
          <a:noFill/>
          <a:ln>
            <a:noFill/>
          </a:ln>
        </p:spPr>
      </p:pic>
      <p:sp>
        <p:nvSpPr>
          <p:cNvPr id="5" name="Slide Number Placeholder 2">
            <a:extLst>
              <a:ext uri="{FF2B5EF4-FFF2-40B4-BE49-F238E27FC236}">
                <a16:creationId xmlns:a16="http://schemas.microsoft.com/office/drawing/2014/main" id="{49DD17C8-DF8E-D195-B1D7-EF7F795A4A14}"/>
              </a:ext>
            </a:extLst>
          </p:cNvPr>
          <p:cNvSpPr txBox="1">
            <a:spLocks/>
          </p:cNvSpPr>
          <p:nvPr/>
        </p:nvSpPr>
        <p:spPr>
          <a:xfrm>
            <a:off x="10665311" y="6297053"/>
            <a:ext cx="918882" cy="2224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31375A4-56A4-47D6-9801-1991572033F7}" type="slidenum">
              <a:rPr lang="en-US" sz="1100" smtClean="0"/>
              <a:pPr algn="r"/>
              <a:t>25</a:t>
            </a:fld>
            <a:endParaRPr lang="en-US" sz="1100" dirty="0"/>
          </a:p>
        </p:txBody>
      </p:sp>
    </p:spTree>
    <p:extLst>
      <p:ext uri="{BB962C8B-B14F-4D97-AF65-F5344CB8AC3E}">
        <p14:creationId xmlns:p14="http://schemas.microsoft.com/office/powerpoint/2010/main" val="36723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7BA470-EAF5-5D4A-9361-F32354482705}"/>
              </a:ext>
            </a:extLst>
          </p:cNvPr>
          <p:cNvPicPr>
            <a:picLocks noChangeAspect="1"/>
          </p:cNvPicPr>
          <p:nvPr/>
        </p:nvPicPr>
        <p:blipFill>
          <a:blip r:embed="rId3"/>
          <a:stretch>
            <a:fillRect/>
          </a:stretch>
        </p:blipFill>
        <p:spPr>
          <a:xfrm>
            <a:off x="329842" y="962662"/>
            <a:ext cx="4180522" cy="3287078"/>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Schemaläggning ett tillfälle</a:t>
            </a:r>
            <a:endParaRPr lang="en-GB" dirty="0"/>
          </a:p>
        </p:txBody>
      </p:sp>
      <p:sp>
        <p:nvSpPr>
          <p:cNvPr id="5" name="TextBox 4">
            <a:extLst>
              <a:ext uri="{FF2B5EF4-FFF2-40B4-BE49-F238E27FC236}">
                <a16:creationId xmlns:a16="http://schemas.microsoft.com/office/drawing/2014/main" id="{759663DB-1609-93F6-D9D8-0D6D972B4936}"/>
              </a:ext>
            </a:extLst>
          </p:cNvPr>
          <p:cNvSpPr txBox="1"/>
          <p:nvPr/>
        </p:nvSpPr>
        <p:spPr>
          <a:xfrm>
            <a:off x="5981967" y="2606201"/>
            <a:ext cx="3954929" cy="646331"/>
          </a:xfrm>
          <a:prstGeom prst="rect">
            <a:avLst/>
          </a:prstGeom>
          <a:noFill/>
        </p:spPr>
        <p:txBody>
          <a:bodyPr wrap="none" rtlCol="0">
            <a:spAutoFit/>
          </a:bodyPr>
          <a:lstStyle/>
          <a:p>
            <a:r>
              <a:rPr lang="sv-SE" dirty="0"/>
              <a:t>Välj aktivitet som ska schemaläggas,</a:t>
            </a:r>
          </a:p>
          <a:p>
            <a:r>
              <a:rPr lang="sv-SE" dirty="0"/>
              <a:t>tryck på 3:e ikonen från vänster</a:t>
            </a:r>
          </a:p>
        </p:txBody>
      </p:sp>
      <p:sp>
        <p:nvSpPr>
          <p:cNvPr id="7" name="Rectangle 6">
            <a:extLst>
              <a:ext uri="{FF2B5EF4-FFF2-40B4-BE49-F238E27FC236}">
                <a16:creationId xmlns:a16="http://schemas.microsoft.com/office/drawing/2014/main" id="{05E0A1E8-6C49-954E-73EC-AFC693984773}"/>
              </a:ext>
            </a:extLst>
          </p:cNvPr>
          <p:cNvSpPr/>
          <p:nvPr/>
        </p:nvSpPr>
        <p:spPr>
          <a:xfrm>
            <a:off x="1295400" y="3082413"/>
            <a:ext cx="290051" cy="1991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40E7C977-5A42-A9B2-F925-FCAF7E11F33B}"/>
              </a:ext>
            </a:extLst>
          </p:cNvPr>
          <p:cNvSpPr>
            <a:spLocks noGrp="1"/>
          </p:cNvSpPr>
          <p:nvPr>
            <p:ph type="sldNum" sz="quarter" idx="12"/>
          </p:nvPr>
        </p:nvSpPr>
        <p:spPr/>
        <p:txBody>
          <a:bodyPr/>
          <a:lstStyle/>
          <a:p>
            <a:fld id="{E31375A4-56A4-47D6-9801-1991572033F7}" type="slidenum">
              <a:rPr lang="en-US" smtClean="0"/>
              <a:t>26</a:t>
            </a:fld>
            <a:endParaRPr lang="en-US"/>
          </a:p>
        </p:txBody>
      </p:sp>
      <p:pic>
        <p:nvPicPr>
          <p:cNvPr id="4" name="Bildobjekt 2" descr="http://aktivaseniorer.com/images/logo/aktiva_seniorer_vit_bg_386x240.jpg">
            <a:extLst>
              <a:ext uri="{FF2B5EF4-FFF2-40B4-BE49-F238E27FC236}">
                <a16:creationId xmlns:a16="http://schemas.microsoft.com/office/drawing/2014/main" id="{0669321B-AE01-F9FE-6C63-AFFC2A14EE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65453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41549E-D90D-0A50-16A3-2D16DA82AE15}"/>
              </a:ext>
            </a:extLst>
          </p:cNvPr>
          <p:cNvPicPr>
            <a:picLocks noChangeAspect="1"/>
          </p:cNvPicPr>
          <p:nvPr/>
        </p:nvPicPr>
        <p:blipFill>
          <a:blip r:embed="rId3"/>
          <a:stretch>
            <a:fillRect/>
          </a:stretch>
        </p:blipFill>
        <p:spPr>
          <a:xfrm>
            <a:off x="338182" y="1066800"/>
            <a:ext cx="3940492" cy="5547360"/>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Schemaläggning ett tillfälle</a:t>
            </a:r>
            <a:endParaRPr lang="en-GB" dirty="0"/>
          </a:p>
        </p:txBody>
      </p:sp>
      <p:sp>
        <p:nvSpPr>
          <p:cNvPr id="11" name="Rectangle 10">
            <a:extLst>
              <a:ext uri="{FF2B5EF4-FFF2-40B4-BE49-F238E27FC236}">
                <a16:creationId xmlns:a16="http://schemas.microsoft.com/office/drawing/2014/main" id="{4E6F0379-1114-8FE3-6A5E-D33527DAF42A}"/>
              </a:ext>
            </a:extLst>
          </p:cNvPr>
          <p:cNvSpPr/>
          <p:nvPr/>
        </p:nvSpPr>
        <p:spPr>
          <a:xfrm>
            <a:off x="438762" y="1978009"/>
            <a:ext cx="2053714" cy="3153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59DFD5-2B21-516C-416C-C41E656AB6A9}"/>
              </a:ext>
            </a:extLst>
          </p:cNvPr>
          <p:cNvSpPr/>
          <p:nvPr/>
        </p:nvSpPr>
        <p:spPr>
          <a:xfrm>
            <a:off x="438762" y="2648426"/>
            <a:ext cx="3447438" cy="2791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F605466-A745-CE33-2EE6-3E49246296BA}"/>
              </a:ext>
            </a:extLst>
          </p:cNvPr>
          <p:cNvSpPr/>
          <p:nvPr/>
        </p:nvSpPr>
        <p:spPr>
          <a:xfrm>
            <a:off x="458019" y="3282607"/>
            <a:ext cx="1068439" cy="3059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DDFFC77-5BAF-70AF-AD0D-CBF499F0CA4B}"/>
              </a:ext>
            </a:extLst>
          </p:cNvPr>
          <p:cNvSpPr/>
          <p:nvPr/>
        </p:nvSpPr>
        <p:spPr>
          <a:xfrm flipV="1">
            <a:off x="458019" y="6336682"/>
            <a:ext cx="780846" cy="2774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0768D3A-6DDE-75EC-208B-09277090ED0E}"/>
              </a:ext>
            </a:extLst>
          </p:cNvPr>
          <p:cNvSpPr txBox="1"/>
          <p:nvPr/>
        </p:nvSpPr>
        <p:spPr>
          <a:xfrm>
            <a:off x="4726858" y="1624488"/>
            <a:ext cx="7300452" cy="1477328"/>
          </a:xfrm>
          <a:prstGeom prst="rect">
            <a:avLst/>
          </a:prstGeom>
          <a:noFill/>
        </p:spPr>
        <p:txBody>
          <a:bodyPr wrap="square" rtlCol="0">
            <a:spAutoFit/>
          </a:bodyPr>
          <a:lstStyle/>
          <a:p>
            <a:r>
              <a:rPr lang="sv-SE" b="1" i="1" dirty="0"/>
              <a:t>Startar:</a:t>
            </a:r>
            <a:r>
              <a:rPr lang="sv-SE" dirty="0"/>
              <a:t>			Ange första tillfället, datum och klockslag.</a:t>
            </a:r>
          </a:p>
          <a:p>
            <a:r>
              <a:rPr lang="sv-SE" b="1" i="1" dirty="0"/>
              <a:t>Aktivitetstillfällets längd:</a:t>
            </a:r>
            <a:r>
              <a:rPr lang="sv-SE" dirty="0"/>
              <a:t>	Ange längden på aktiviteten.</a:t>
            </a:r>
          </a:p>
          <a:p>
            <a:r>
              <a:rPr lang="sv-SE" b="1" i="1" dirty="0"/>
              <a:t>Antal nya tillfällen..:</a:t>
            </a:r>
            <a:r>
              <a:rPr lang="sv-SE" dirty="0"/>
              <a:t>	Sätt antalet tillfällen = 1.</a:t>
            </a:r>
          </a:p>
          <a:p>
            <a:endParaRPr lang="sv-SE" dirty="0"/>
          </a:p>
          <a:p>
            <a:r>
              <a:rPr lang="sv-SE" dirty="0"/>
              <a:t>Tryck på ’Addera’</a:t>
            </a:r>
          </a:p>
        </p:txBody>
      </p:sp>
      <p:sp>
        <p:nvSpPr>
          <p:cNvPr id="4" name="Slide Number Placeholder 3">
            <a:extLst>
              <a:ext uri="{FF2B5EF4-FFF2-40B4-BE49-F238E27FC236}">
                <a16:creationId xmlns:a16="http://schemas.microsoft.com/office/drawing/2014/main" id="{12D654B9-958A-5352-B2AD-8B60707DDBD2}"/>
              </a:ext>
            </a:extLst>
          </p:cNvPr>
          <p:cNvSpPr>
            <a:spLocks noGrp="1"/>
          </p:cNvSpPr>
          <p:nvPr>
            <p:ph type="sldNum" sz="quarter" idx="12"/>
          </p:nvPr>
        </p:nvSpPr>
        <p:spPr/>
        <p:txBody>
          <a:bodyPr/>
          <a:lstStyle/>
          <a:p>
            <a:fld id="{E31375A4-56A4-47D6-9801-1991572033F7}" type="slidenum">
              <a:rPr lang="en-US" smtClean="0"/>
              <a:t>27</a:t>
            </a:fld>
            <a:endParaRPr lang="en-US"/>
          </a:p>
        </p:txBody>
      </p:sp>
      <p:pic>
        <p:nvPicPr>
          <p:cNvPr id="5" name="Bildobjekt 2" descr="http://aktivaseniorer.com/images/logo/aktiva_seniorer_vit_bg_386x240.jpg">
            <a:extLst>
              <a:ext uri="{FF2B5EF4-FFF2-40B4-BE49-F238E27FC236}">
                <a16:creationId xmlns:a16="http://schemas.microsoft.com/office/drawing/2014/main" id="{2FCEC9C9-3917-BF04-EE2A-82D358AAC03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12201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Schemaläggning ett tillfälle</a:t>
            </a:r>
            <a:endParaRPr lang="en-GB" dirty="0"/>
          </a:p>
        </p:txBody>
      </p:sp>
      <p:sp>
        <p:nvSpPr>
          <p:cNvPr id="5" name="TextBox 4">
            <a:extLst>
              <a:ext uri="{FF2B5EF4-FFF2-40B4-BE49-F238E27FC236}">
                <a16:creationId xmlns:a16="http://schemas.microsoft.com/office/drawing/2014/main" id="{759663DB-1609-93F6-D9D8-0D6D972B4936}"/>
              </a:ext>
            </a:extLst>
          </p:cNvPr>
          <p:cNvSpPr txBox="1"/>
          <p:nvPr/>
        </p:nvSpPr>
        <p:spPr>
          <a:xfrm>
            <a:off x="6096000" y="1178960"/>
            <a:ext cx="5775940" cy="923330"/>
          </a:xfrm>
          <a:prstGeom prst="rect">
            <a:avLst/>
          </a:prstGeom>
          <a:noFill/>
        </p:spPr>
        <p:txBody>
          <a:bodyPr wrap="none" rtlCol="0">
            <a:spAutoFit/>
          </a:bodyPr>
          <a:lstStyle/>
          <a:p>
            <a:r>
              <a:rPr lang="sv-SE" dirty="0"/>
              <a:t>Nu är aktiviteten schemalagd, all justering av tider sker</a:t>
            </a:r>
          </a:p>
          <a:p>
            <a:r>
              <a:rPr lang="sv-SE" dirty="0"/>
              <a:t>i fortsättningen här.</a:t>
            </a:r>
          </a:p>
          <a:p>
            <a:r>
              <a:rPr lang="sv-SE" dirty="0"/>
              <a:t>Tryck på ikonen, 2:a från höger för att justera</a:t>
            </a:r>
          </a:p>
        </p:txBody>
      </p:sp>
      <p:pic>
        <p:nvPicPr>
          <p:cNvPr id="6" name="Picture 5">
            <a:extLst>
              <a:ext uri="{FF2B5EF4-FFF2-40B4-BE49-F238E27FC236}">
                <a16:creationId xmlns:a16="http://schemas.microsoft.com/office/drawing/2014/main" id="{1FED8049-F1BE-6822-FF2D-D1C2E35EADEC}"/>
              </a:ext>
            </a:extLst>
          </p:cNvPr>
          <p:cNvPicPr>
            <a:picLocks noChangeAspect="1"/>
          </p:cNvPicPr>
          <p:nvPr/>
        </p:nvPicPr>
        <p:blipFill>
          <a:blip r:embed="rId3"/>
          <a:stretch>
            <a:fillRect/>
          </a:stretch>
        </p:blipFill>
        <p:spPr>
          <a:xfrm>
            <a:off x="291741" y="1178960"/>
            <a:ext cx="3186113" cy="1634490"/>
          </a:xfrm>
          <a:prstGeom prst="rect">
            <a:avLst/>
          </a:prstGeom>
        </p:spPr>
      </p:pic>
      <p:pic>
        <p:nvPicPr>
          <p:cNvPr id="9" name="Picture 8">
            <a:extLst>
              <a:ext uri="{FF2B5EF4-FFF2-40B4-BE49-F238E27FC236}">
                <a16:creationId xmlns:a16="http://schemas.microsoft.com/office/drawing/2014/main" id="{E76CCFC2-F14B-4E47-07D2-D88E0B1017FA}"/>
              </a:ext>
            </a:extLst>
          </p:cNvPr>
          <p:cNvPicPr>
            <a:picLocks noChangeAspect="1"/>
          </p:cNvPicPr>
          <p:nvPr/>
        </p:nvPicPr>
        <p:blipFill>
          <a:blip r:embed="rId4"/>
          <a:stretch>
            <a:fillRect/>
          </a:stretch>
        </p:blipFill>
        <p:spPr>
          <a:xfrm>
            <a:off x="291741" y="2925610"/>
            <a:ext cx="4743450" cy="3188970"/>
          </a:xfrm>
          <a:prstGeom prst="rect">
            <a:avLst/>
          </a:prstGeom>
        </p:spPr>
      </p:pic>
      <p:sp>
        <p:nvSpPr>
          <p:cNvPr id="13" name="TextBox 12">
            <a:extLst>
              <a:ext uri="{FF2B5EF4-FFF2-40B4-BE49-F238E27FC236}">
                <a16:creationId xmlns:a16="http://schemas.microsoft.com/office/drawing/2014/main" id="{BCAA35A2-8DA8-A53E-8163-80CC0B439C53}"/>
              </a:ext>
            </a:extLst>
          </p:cNvPr>
          <p:cNvSpPr txBox="1"/>
          <p:nvPr/>
        </p:nvSpPr>
        <p:spPr>
          <a:xfrm>
            <a:off x="6124319" y="2925610"/>
            <a:ext cx="5532284" cy="369332"/>
          </a:xfrm>
          <a:prstGeom prst="rect">
            <a:avLst/>
          </a:prstGeom>
          <a:noFill/>
        </p:spPr>
        <p:txBody>
          <a:bodyPr wrap="none" rtlCol="0">
            <a:spAutoFit/>
          </a:bodyPr>
          <a:lstStyle/>
          <a:p>
            <a:r>
              <a:rPr lang="sv-SE" dirty="0"/>
              <a:t>När en aktivitet är schemalagd visas den i kalendern</a:t>
            </a:r>
          </a:p>
        </p:txBody>
      </p:sp>
      <p:sp>
        <p:nvSpPr>
          <p:cNvPr id="3" name="Slide Number Placeholder 2">
            <a:extLst>
              <a:ext uri="{FF2B5EF4-FFF2-40B4-BE49-F238E27FC236}">
                <a16:creationId xmlns:a16="http://schemas.microsoft.com/office/drawing/2014/main" id="{E988358B-23DF-22D2-B4DB-27B7AEED4BD5}"/>
              </a:ext>
            </a:extLst>
          </p:cNvPr>
          <p:cNvSpPr>
            <a:spLocks noGrp="1"/>
          </p:cNvSpPr>
          <p:nvPr>
            <p:ph type="sldNum" sz="quarter" idx="12"/>
          </p:nvPr>
        </p:nvSpPr>
        <p:spPr/>
        <p:txBody>
          <a:bodyPr/>
          <a:lstStyle/>
          <a:p>
            <a:fld id="{E31375A4-56A4-47D6-9801-1991572033F7}" type="slidenum">
              <a:rPr lang="en-US" smtClean="0"/>
              <a:t>28</a:t>
            </a:fld>
            <a:endParaRPr lang="en-US"/>
          </a:p>
        </p:txBody>
      </p:sp>
      <p:pic>
        <p:nvPicPr>
          <p:cNvPr id="4" name="Bildobjekt 2" descr="http://aktivaseniorer.com/images/logo/aktiva_seniorer_vit_bg_386x240.jpg">
            <a:extLst>
              <a:ext uri="{FF2B5EF4-FFF2-40B4-BE49-F238E27FC236}">
                <a16:creationId xmlns:a16="http://schemas.microsoft.com/office/drawing/2014/main" id="{8B2178CD-4171-CDD3-2453-514CBE83E37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85864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A34ED9-6EF1-B0EA-D286-7BFEC30871F8}"/>
              </a:ext>
            </a:extLst>
          </p:cNvPr>
          <p:cNvPicPr>
            <a:picLocks noChangeAspect="1"/>
          </p:cNvPicPr>
          <p:nvPr/>
        </p:nvPicPr>
        <p:blipFill>
          <a:blip r:embed="rId3"/>
          <a:stretch>
            <a:fillRect/>
          </a:stretch>
        </p:blipFill>
        <p:spPr>
          <a:xfrm>
            <a:off x="339932" y="1370523"/>
            <a:ext cx="5951220" cy="1348740"/>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Schemaläggning flera tillfällen</a:t>
            </a:r>
            <a:endParaRPr lang="en-GB" dirty="0"/>
          </a:p>
        </p:txBody>
      </p:sp>
      <p:sp>
        <p:nvSpPr>
          <p:cNvPr id="5" name="TextBox 4">
            <a:extLst>
              <a:ext uri="{FF2B5EF4-FFF2-40B4-BE49-F238E27FC236}">
                <a16:creationId xmlns:a16="http://schemas.microsoft.com/office/drawing/2014/main" id="{759663DB-1609-93F6-D9D8-0D6D972B4936}"/>
              </a:ext>
            </a:extLst>
          </p:cNvPr>
          <p:cNvSpPr txBox="1"/>
          <p:nvPr/>
        </p:nvSpPr>
        <p:spPr>
          <a:xfrm>
            <a:off x="3116519" y="3160226"/>
            <a:ext cx="4346166" cy="646331"/>
          </a:xfrm>
          <a:prstGeom prst="rect">
            <a:avLst/>
          </a:prstGeom>
          <a:noFill/>
        </p:spPr>
        <p:txBody>
          <a:bodyPr wrap="square" rtlCol="0">
            <a:spAutoFit/>
          </a:bodyPr>
          <a:lstStyle/>
          <a:p>
            <a:r>
              <a:rPr lang="sv-SE" dirty="0"/>
              <a:t>Välj aktivitet som ska schemaläggas,</a:t>
            </a:r>
          </a:p>
          <a:p>
            <a:r>
              <a:rPr lang="sv-SE" dirty="0"/>
              <a:t>tryck på 3:e ikonen från vänster</a:t>
            </a:r>
          </a:p>
        </p:txBody>
      </p:sp>
      <p:sp>
        <p:nvSpPr>
          <p:cNvPr id="7" name="Rectangle 6">
            <a:extLst>
              <a:ext uri="{FF2B5EF4-FFF2-40B4-BE49-F238E27FC236}">
                <a16:creationId xmlns:a16="http://schemas.microsoft.com/office/drawing/2014/main" id="{05E0A1E8-6C49-954E-73EC-AFC693984773}"/>
              </a:ext>
            </a:extLst>
          </p:cNvPr>
          <p:cNvSpPr/>
          <p:nvPr/>
        </p:nvSpPr>
        <p:spPr>
          <a:xfrm>
            <a:off x="1519084" y="2283586"/>
            <a:ext cx="206477" cy="2458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10865CDD-B57D-4459-5EE7-179F60F48A2E}"/>
              </a:ext>
            </a:extLst>
          </p:cNvPr>
          <p:cNvSpPr>
            <a:spLocks noGrp="1"/>
          </p:cNvSpPr>
          <p:nvPr>
            <p:ph type="sldNum" sz="quarter" idx="12"/>
          </p:nvPr>
        </p:nvSpPr>
        <p:spPr/>
        <p:txBody>
          <a:bodyPr/>
          <a:lstStyle/>
          <a:p>
            <a:fld id="{E31375A4-56A4-47D6-9801-1991572033F7}" type="slidenum">
              <a:rPr lang="en-US" smtClean="0"/>
              <a:t>29</a:t>
            </a:fld>
            <a:endParaRPr lang="en-US"/>
          </a:p>
        </p:txBody>
      </p:sp>
      <p:cxnSp>
        <p:nvCxnSpPr>
          <p:cNvPr id="6" name="Straight Arrow Connector 5">
            <a:extLst>
              <a:ext uri="{FF2B5EF4-FFF2-40B4-BE49-F238E27FC236}">
                <a16:creationId xmlns:a16="http://schemas.microsoft.com/office/drawing/2014/main" id="{721F9BCE-6974-039E-3C78-9761A1B6D715}"/>
              </a:ext>
            </a:extLst>
          </p:cNvPr>
          <p:cNvCxnSpPr>
            <a:cxnSpLocks/>
          </p:cNvCxnSpPr>
          <p:nvPr/>
        </p:nvCxnSpPr>
        <p:spPr>
          <a:xfrm flipH="1" flipV="1">
            <a:off x="1725561" y="2583873"/>
            <a:ext cx="1467465" cy="845127"/>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pic>
        <p:nvPicPr>
          <p:cNvPr id="8" name="Bildobjekt 2" descr="http://aktivaseniorer.com/images/logo/aktiva_seniorer_vit_bg_386x240.jpg">
            <a:extLst>
              <a:ext uri="{FF2B5EF4-FFF2-40B4-BE49-F238E27FC236}">
                <a16:creationId xmlns:a16="http://schemas.microsoft.com/office/drawing/2014/main" id="{DDDE8F8A-83CA-EEEF-7AB1-F4F1299D7E5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77233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503854"/>
            <a:ext cx="9601200" cy="1088972"/>
          </a:xfrm>
        </p:spPr>
        <p:txBody>
          <a:bodyPr>
            <a:normAutofit/>
          </a:bodyPr>
          <a:lstStyle/>
          <a:p>
            <a:r>
              <a:rPr lang="sv-SE" sz="6000" dirty="0"/>
              <a:t>Standards</a:t>
            </a:r>
            <a:endParaRPr lang="en-GB" sz="6000"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3</a:t>
            </a:fld>
            <a:endParaRPr lang="en-US"/>
          </a:p>
        </p:txBody>
      </p:sp>
      <p:sp>
        <p:nvSpPr>
          <p:cNvPr id="11" name="TextBox 10">
            <a:extLst>
              <a:ext uri="{FF2B5EF4-FFF2-40B4-BE49-F238E27FC236}">
                <a16:creationId xmlns:a16="http://schemas.microsoft.com/office/drawing/2014/main" id="{9AA227F7-B2A1-B2CD-4505-34F121DF63E0}"/>
              </a:ext>
            </a:extLst>
          </p:cNvPr>
          <p:cNvSpPr txBox="1"/>
          <p:nvPr/>
        </p:nvSpPr>
        <p:spPr>
          <a:xfrm>
            <a:off x="862781" y="1563338"/>
            <a:ext cx="184731" cy="646331"/>
          </a:xfrm>
          <a:prstGeom prst="rect">
            <a:avLst/>
          </a:prstGeom>
          <a:noFill/>
        </p:spPr>
        <p:txBody>
          <a:bodyPr wrap="none" rtlCol="0">
            <a:spAutoFit/>
          </a:bodyPr>
          <a:lstStyle/>
          <a:p>
            <a:endParaRPr lang="sv-SE" b="1" dirty="0"/>
          </a:p>
          <a:p>
            <a:endParaRPr lang="en-GB" dirty="0"/>
          </a:p>
        </p:txBody>
      </p:sp>
      <p:sp>
        <p:nvSpPr>
          <p:cNvPr id="7" name="TextBox 6">
            <a:extLst>
              <a:ext uri="{FF2B5EF4-FFF2-40B4-BE49-F238E27FC236}">
                <a16:creationId xmlns:a16="http://schemas.microsoft.com/office/drawing/2014/main" id="{22B9F34E-AB92-5152-24B4-62B945803C7E}"/>
              </a:ext>
            </a:extLst>
          </p:cNvPr>
          <p:cNvSpPr txBox="1"/>
          <p:nvPr/>
        </p:nvSpPr>
        <p:spPr>
          <a:xfrm>
            <a:off x="287594" y="1419667"/>
            <a:ext cx="11072262" cy="5201424"/>
          </a:xfrm>
          <a:prstGeom prst="rect">
            <a:avLst/>
          </a:prstGeom>
          <a:noFill/>
        </p:spPr>
        <p:txBody>
          <a:bodyPr wrap="none" rtlCol="0">
            <a:spAutoFit/>
          </a:bodyPr>
          <a:lstStyle/>
          <a:p>
            <a:r>
              <a:rPr lang="sv-SE" sz="2000" b="1" dirty="0"/>
              <a:t>- Bilder</a:t>
            </a:r>
          </a:p>
          <a:p>
            <a:r>
              <a:rPr lang="sv-SE" dirty="0"/>
              <a:t>Bilder som laddas upp till </a:t>
            </a:r>
            <a:r>
              <a:rPr lang="sv-SE" b="1" dirty="0"/>
              <a:t>Mina aktiviteter </a:t>
            </a:r>
            <a:r>
              <a:rPr lang="sv-SE" dirty="0"/>
              <a:t>och </a:t>
            </a:r>
            <a:r>
              <a:rPr lang="sv-SE" b="1" dirty="0"/>
              <a:t>Wordpress</a:t>
            </a:r>
            <a:r>
              <a:rPr lang="sv-SE" dirty="0"/>
              <a:t> ska ha följande filid/bild-id</a:t>
            </a:r>
          </a:p>
          <a:p>
            <a:r>
              <a:rPr lang="sv-SE" b="1" dirty="0"/>
              <a:t>Bild-id</a:t>
            </a:r>
            <a:r>
              <a:rPr lang="sv-SE" dirty="0"/>
              <a:t> 	- Akt-år-”fri text (aktiviteter)</a:t>
            </a:r>
          </a:p>
          <a:p>
            <a:r>
              <a:rPr lang="sv-SE" dirty="0"/>
              <a:t>	- Cir-år-”fri text” (cirklar)</a:t>
            </a:r>
          </a:p>
          <a:p>
            <a:r>
              <a:rPr lang="sv-SE" dirty="0"/>
              <a:t>	- Man-år-”fri text” (månadsmöte)</a:t>
            </a:r>
          </a:p>
          <a:p>
            <a:r>
              <a:rPr lang="sv-SE" dirty="0"/>
              <a:t>	- Res-år-”fri text” (resor)</a:t>
            </a:r>
          </a:p>
          <a:p>
            <a:r>
              <a:rPr lang="sv-SE" dirty="0"/>
              <a:t>	- Ovr-år-”fri text” (övrigt)</a:t>
            </a:r>
          </a:p>
          <a:p>
            <a:r>
              <a:rPr lang="sv-SE" b="1" dirty="0"/>
              <a:t>Exempel: </a:t>
            </a:r>
            <a:r>
              <a:rPr lang="sv-SE" i="1" dirty="0"/>
              <a:t>Bild som ska laddas upp till en cirkel; </a:t>
            </a:r>
            <a:r>
              <a:rPr lang="sv-SE" b="1" dirty="0"/>
              <a:t>Cir-2023-fri text</a:t>
            </a:r>
          </a:p>
          <a:p>
            <a:r>
              <a:rPr lang="sv-SE" b="1" dirty="0">
                <a:highlight>
                  <a:srgbClr val="FFFF00"/>
                </a:highlight>
              </a:rPr>
              <a:t>Kategori </a:t>
            </a:r>
            <a:r>
              <a:rPr lang="sv-SE" dirty="0">
                <a:highlight>
                  <a:srgbClr val="FFFF00"/>
                </a:highlight>
              </a:rPr>
              <a:t>ska anges på bilder som laddas upp till Wordpress, detta för att lättare kunna söka och hantera </a:t>
            </a:r>
          </a:p>
          <a:p>
            <a:r>
              <a:rPr lang="sv-SE" dirty="0">
                <a:highlight>
                  <a:srgbClr val="FFFF00"/>
                </a:highlight>
              </a:rPr>
              <a:t>Underhållet (Aktiviteter, Cirklar, Månadsmöten, Resor, Styrelsen)</a:t>
            </a:r>
          </a:p>
          <a:p>
            <a:endParaRPr lang="sv-SE" sz="2000" b="1" dirty="0"/>
          </a:p>
          <a:p>
            <a:r>
              <a:rPr lang="sv-SE" sz="2000" b="1" dirty="0"/>
              <a:t>- Typsnitt</a:t>
            </a:r>
          </a:p>
          <a:p>
            <a:r>
              <a:rPr lang="sv-SE" dirty="0"/>
              <a:t>Som standard ska </a:t>
            </a:r>
            <a:r>
              <a:rPr lang="sv-SE" b="1" dirty="0"/>
              <a:t>Times New Roman</a:t>
            </a:r>
            <a:r>
              <a:rPr lang="sv-SE" dirty="0"/>
              <a:t> användas. Naturligtvis kan annat typsnitt användas</a:t>
            </a:r>
            <a:r>
              <a:rPr lang="en-GB" dirty="0"/>
              <a:t> om det </a:t>
            </a:r>
            <a:r>
              <a:rPr lang="en-GB" dirty="0" err="1"/>
              <a:t>finns</a:t>
            </a:r>
            <a:endParaRPr lang="en-GB" dirty="0"/>
          </a:p>
          <a:p>
            <a:r>
              <a:rPr lang="en-GB" dirty="0" err="1"/>
              <a:t>skäl</a:t>
            </a:r>
            <a:r>
              <a:rPr lang="en-GB" dirty="0"/>
              <a:t> för </a:t>
            </a:r>
            <a:r>
              <a:rPr lang="en-GB" dirty="0" err="1"/>
              <a:t>detta</a:t>
            </a:r>
            <a:r>
              <a:rPr lang="en-GB" dirty="0"/>
              <a:t>.</a:t>
            </a:r>
          </a:p>
          <a:p>
            <a:endParaRPr lang="en-GB" dirty="0"/>
          </a:p>
          <a:p>
            <a:r>
              <a:rPr lang="en-GB" sz="2000" b="1" dirty="0"/>
              <a:t>- </a:t>
            </a:r>
            <a:r>
              <a:rPr lang="en-GB" sz="2000" b="1" dirty="0" err="1"/>
              <a:t>Textstorlek</a:t>
            </a:r>
            <a:endParaRPr lang="en-GB" sz="2000" b="1" dirty="0"/>
          </a:p>
          <a:p>
            <a:r>
              <a:rPr lang="en-GB" dirty="0" err="1"/>
              <a:t>Använd</a:t>
            </a:r>
            <a:r>
              <a:rPr lang="en-GB" dirty="0"/>
              <a:t> </a:t>
            </a:r>
            <a:r>
              <a:rPr lang="en-GB" dirty="0" err="1"/>
              <a:t>textstorlek</a:t>
            </a:r>
            <a:r>
              <a:rPr lang="en-GB" dirty="0"/>
              <a:t> 14 till </a:t>
            </a:r>
            <a:r>
              <a:rPr lang="en-GB" dirty="0" err="1"/>
              <a:t>vanlig</a:t>
            </a:r>
            <a:r>
              <a:rPr lang="en-GB" dirty="0"/>
              <a:t> text, till </a:t>
            </a:r>
            <a:r>
              <a:rPr lang="en-GB" dirty="0" err="1"/>
              <a:t>rubriker</a:t>
            </a:r>
            <a:r>
              <a:rPr lang="en-GB" dirty="0"/>
              <a:t> 24 </a:t>
            </a:r>
            <a:r>
              <a:rPr lang="en-GB" dirty="0" err="1"/>
              <a:t>som</a:t>
            </a:r>
            <a:r>
              <a:rPr lang="en-GB" dirty="0"/>
              <a:t> standard, men </a:t>
            </a:r>
            <a:r>
              <a:rPr lang="en-GB" dirty="0" err="1"/>
              <a:t>naturligtvis</a:t>
            </a:r>
            <a:r>
              <a:rPr lang="en-GB" dirty="0"/>
              <a:t> </a:t>
            </a:r>
            <a:r>
              <a:rPr lang="en-GB" dirty="0" err="1"/>
              <a:t>så</a:t>
            </a:r>
            <a:r>
              <a:rPr lang="en-GB" dirty="0"/>
              <a:t> </a:t>
            </a:r>
            <a:r>
              <a:rPr lang="en-GB" dirty="0" err="1"/>
              <a:t>kan</a:t>
            </a:r>
            <a:r>
              <a:rPr lang="en-GB" dirty="0"/>
              <a:t> </a:t>
            </a:r>
            <a:r>
              <a:rPr lang="en-GB" dirty="0" err="1"/>
              <a:t>annan</a:t>
            </a:r>
            <a:r>
              <a:rPr lang="en-GB" dirty="0"/>
              <a:t> </a:t>
            </a:r>
            <a:r>
              <a:rPr lang="en-GB" dirty="0" err="1"/>
              <a:t>textstorlek</a:t>
            </a:r>
            <a:endParaRPr lang="en-GB" dirty="0"/>
          </a:p>
          <a:p>
            <a:r>
              <a:rPr lang="en-GB" dirty="0" err="1"/>
              <a:t>användas</a:t>
            </a:r>
            <a:r>
              <a:rPr lang="en-GB" dirty="0"/>
              <a:t>.</a:t>
            </a:r>
            <a:endParaRPr lang="sv-SE" dirty="0"/>
          </a:p>
        </p:txBody>
      </p:sp>
    </p:spTree>
    <p:extLst>
      <p:ext uri="{BB962C8B-B14F-4D97-AF65-F5344CB8AC3E}">
        <p14:creationId xmlns:p14="http://schemas.microsoft.com/office/powerpoint/2010/main" val="240867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5BAF4-E2BB-0212-43DF-C2EDC077B9EB}"/>
              </a:ext>
            </a:extLst>
          </p:cNvPr>
          <p:cNvPicPr>
            <a:picLocks noChangeAspect="1"/>
          </p:cNvPicPr>
          <p:nvPr/>
        </p:nvPicPr>
        <p:blipFill>
          <a:blip r:embed="rId3"/>
          <a:stretch>
            <a:fillRect/>
          </a:stretch>
        </p:blipFill>
        <p:spPr>
          <a:xfrm>
            <a:off x="185015" y="963036"/>
            <a:ext cx="4380548" cy="5580698"/>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Schemaläggning flera tillfällen</a:t>
            </a:r>
            <a:endParaRPr lang="en-GB" dirty="0"/>
          </a:p>
        </p:txBody>
      </p:sp>
      <p:sp>
        <p:nvSpPr>
          <p:cNvPr id="17" name="TextBox 16">
            <a:extLst>
              <a:ext uri="{FF2B5EF4-FFF2-40B4-BE49-F238E27FC236}">
                <a16:creationId xmlns:a16="http://schemas.microsoft.com/office/drawing/2014/main" id="{5A9E6840-80AC-EA30-35D7-25C45EA4EA98}"/>
              </a:ext>
            </a:extLst>
          </p:cNvPr>
          <p:cNvSpPr txBox="1"/>
          <p:nvPr/>
        </p:nvSpPr>
        <p:spPr>
          <a:xfrm>
            <a:off x="4787650" y="1467722"/>
            <a:ext cx="7219335" cy="1754326"/>
          </a:xfrm>
          <a:prstGeom prst="rect">
            <a:avLst/>
          </a:prstGeom>
          <a:noFill/>
        </p:spPr>
        <p:txBody>
          <a:bodyPr wrap="square" rtlCol="0">
            <a:spAutoFit/>
          </a:bodyPr>
          <a:lstStyle/>
          <a:p>
            <a:r>
              <a:rPr lang="sv-SE" b="1" i="1" dirty="0"/>
              <a:t>Startar: 			</a:t>
            </a:r>
            <a:r>
              <a:rPr lang="sv-SE" dirty="0"/>
              <a:t>Ange första tillfället, datum och klockslag.</a:t>
            </a:r>
          </a:p>
          <a:p>
            <a:r>
              <a:rPr lang="sv-SE" b="1" i="1" dirty="0"/>
              <a:t>Aktivitetstillfällets längd:</a:t>
            </a:r>
            <a:r>
              <a:rPr lang="sv-SE" dirty="0"/>
              <a:t>	Ange längden på aktiviteten.</a:t>
            </a:r>
          </a:p>
          <a:p>
            <a:r>
              <a:rPr lang="sv-SE" b="1" i="1" dirty="0"/>
              <a:t>Antalet nya tillfällen...:</a:t>
            </a:r>
            <a:r>
              <a:rPr lang="sv-SE" dirty="0"/>
              <a:t>	Ange antalet tillfällen.</a:t>
            </a:r>
          </a:p>
          <a:p>
            <a:r>
              <a:rPr lang="sv-SE" b="1" i="1" dirty="0"/>
              <a:t>Återkommer:</a:t>
            </a:r>
            <a:r>
              <a:rPr lang="sv-SE" dirty="0"/>
              <a:t>		Ange frekvens mellan varje tillfälle.</a:t>
            </a:r>
          </a:p>
          <a:p>
            <a:endParaRPr lang="sv-SE" dirty="0"/>
          </a:p>
          <a:p>
            <a:r>
              <a:rPr lang="sv-SE" dirty="0"/>
              <a:t>Tryck på ’Addera’</a:t>
            </a:r>
          </a:p>
        </p:txBody>
      </p:sp>
      <p:sp>
        <p:nvSpPr>
          <p:cNvPr id="23" name="Rectangle 22">
            <a:extLst>
              <a:ext uri="{FF2B5EF4-FFF2-40B4-BE49-F238E27FC236}">
                <a16:creationId xmlns:a16="http://schemas.microsoft.com/office/drawing/2014/main" id="{1933C470-42E1-5134-3122-A1CAC64805EF}"/>
              </a:ext>
            </a:extLst>
          </p:cNvPr>
          <p:cNvSpPr/>
          <p:nvPr/>
        </p:nvSpPr>
        <p:spPr>
          <a:xfrm>
            <a:off x="322005" y="6183406"/>
            <a:ext cx="843118" cy="3603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22E246F-E04D-A1EC-7A1B-FAB82E4871D0}"/>
              </a:ext>
            </a:extLst>
          </p:cNvPr>
          <p:cNvSpPr/>
          <p:nvPr/>
        </p:nvSpPr>
        <p:spPr>
          <a:xfrm>
            <a:off x="322005" y="1910988"/>
            <a:ext cx="1986118" cy="2201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EB79BBF-FAD9-A050-F566-5AB0D422C71C}"/>
              </a:ext>
            </a:extLst>
          </p:cNvPr>
          <p:cNvSpPr/>
          <p:nvPr/>
        </p:nvSpPr>
        <p:spPr>
          <a:xfrm>
            <a:off x="322004" y="2546081"/>
            <a:ext cx="2812027" cy="2856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F26F5F1-3FBF-AE14-111A-1AA696838333}"/>
              </a:ext>
            </a:extLst>
          </p:cNvPr>
          <p:cNvSpPr/>
          <p:nvPr/>
        </p:nvSpPr>
        <p:spPr>
          <a:xfrm>
            <a:off x="322003" y="3222048"/>
            <a:ext cx="437539" cy="2201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FA0C991-06FB-6ACE-9886-C0280D25E55D}"/>
              </a:ext>
            </a:extLst>
          </p:cNvPr>
          <p:cNvSpPr/>
          <p:nvPr/>
        </p:nvSpPr>
        <p:spPr>
          <a:xfrm>
            <a:off x="322003" y="3839932"/>
            <a:ext cx="2487565" cy="28560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69E93C46-313F-4D19-0764-16741E79F4B6}"/>
              </a:ext>
            </a:extLst>
          </p:cNvPr>
          <p:cNvSpPr>
            <a:spLocks noGrp="1"/>
          </p:cNvSpPr>
          <p:nvPr>
            <p:ph type="sldNum" sz="quarter" idx="12"/>
          </p:nvPr>
        </p:nvSpPr>
        <p:spPr/>
        <p:txBody>
          <a:bodyPr/>
          <a:lstStyle/>
          <a:p>
            <a:fld id="{E31375A4-56A4-47D6-9801-1991572033F7}" type="slidenum">
              <a:rPr lang="en-US" smtClean="0"/>
              <a:t>30</a:t>
            </a:fld>
            <a:endParaRPr lang="en-US"/>
          </a:p>
        </p:txBody>
      </p:sp>
      <p:pic>
        <p:nvPicPr>
          <p:cNvPr id="4" name="Bildobjekt 2" descr="http://aktivaseniorer.com/images/logo/aktiva_seniorer_vit_bg_386x240.jpg">
            <a:extLst>
              <a:ext uri="{FF2B5EF4-FFF2-40B4-BE49-F238E27FC236}">
                <a16:creationId xmlns:a16="http://schemas.microsoft.com/office/drawing/2014/main" id="{6965B142-3179-C9CD-6821-5945F96668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3282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C3B6DB-52B9-C11F-6F88-47FA911DF2C5}"/>
              </a:ext>
            </a:extLst>
          </p:cNvPr>
          <p:cNvPicPr>
            <a:picLocks noChangeAspect="1"/>
          </p:cNvPicPr>
          <p:nvPr/>
        </p:nvPicPr>
        <p:blipFill>
          <a:blip r:embed="rId3"/>
          <a:stretch>
            <a:fillRect/>
          </a:stretch>
        </p:blipFill>
        <p:spPr>
          <a:xfrm>
            <a:off x="131737" y="1066800"/>
            <a:ext cx="8827770" cy="5594033"/>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Schemaläggning flera tillfällen</a:t>
            </a:r>
            <a:endParaRPr lang="en-GB" dirty="0"/>
          </a:p>
        </p:txBody>
      </p:sp>
      <p:sp>
        <p:nvSpPr>
          <p:cNvPr id="5" name="TextBox 4">
            <a:extLst>
              <a:ext uri="{FF2B5EF4-FFF2-40B4-BE49-F238E27FC236}">
                <a16:creationId xmlns:a16="http://schemas.microsoft.com/office/drawing/2014/main" id="{759663DB-1609-93F6-D9D8-0D6D972B4936}"/>
              </a:ext>
            </a:extLst>
          </p:cNvPr>
          <p:cNvSpPr txBox="1"/>
          <p:nvPr/>
        </p:nvSpPr>
        <p:spPr>
          <a:xfrm>
            <a:off x="7197214" y="2812246"/>
            <a:ext cx="4739877" cy="923330"/>
          </a:xfrm>
          <a:prstGeom prst="rect">
            <a:avLst/>
          </a:prstGeom>
          <a:noFill/>
        </p:spPr>
        <p:txBody>
          <a:bodyPr wrap="square" rtlCol="0">
            <a:spAutoFit/>
          </a:bodyPr>
          <a:lstStyle/>
          <a:p>
            <a:r>
              <a:rPr lang="sv-SE" dirty="0"/>
              <a:t>Alla tillfällena visas, nu finns det möjlighet att</a:t>
            </a:r>
          </a:p>
          <a:p>
            <a:r>
              <a:rPr lang="sv-SE" dirty="0"/>
              <a:t>justera enstaka tillfälle genom att trycka på</a:t>
            </a:r>
          </a:p>
          <a:p>
            <a:r>
              <a:rPr lang="sv-SE" dirty="0"/>
              <a:t>2:a ikonen från höger på aktuell rad </a:t>
            </a:r>
          </a:p>
        </p:txBody>
      </p:sp>
      <p:sp>
        <p:nvSpPr>
          <p:cNvPr id="3" name="Slide Number Placeholder 2">
            <a:extLst>
              <a:ext uri="{FF2B5EF4-FFF2-40B4-BE49-F238E27FC236}">
                <a16:creationId xmlns:a16="http://schemas.microsoft.com/office/drawing/2014/main" id="{1CC4216C-BEAD-9F4B-7F59-74E9418DF181}"/>
              </a:ext>
            </a:extLst>
          </p:cNvPr>
          <p:cNvSpPr>
            <a:spLocks noGrp="1"/>
          </p:cNvSpPr>
          <p:nvPr>
            <p:ph type="sldNum" sz="quarter" idx="12"/>
          </p:nvPr>
        </p:nvSpPr>
        <p:spPr/>
        <p:txBody>
          <a:bodyPr/>
          <a:lstStyle/>
          <a:p>
            <a:fld id="{E31375A4-56A4-47D6-9801-1991572033F7}" type="slidenum">
              <a:rPr lang="en-US" smtClean="0"/>
              <a:t>31</a:t>
            </a:fld>
            <a:endParaRPr lang="en-US"/>
          </a:p>
        </p:txBody>
      </p:sp>
      <p:cxnSp>
        <p:nvCxnSpPr>
          <p:cNvPr id="4" name="Straight Arrow Connector 3">
            <a:extLst>
              <a:ext uri="{FF2B5EF4-FFF2-40B4-BE49-F238E27FC236}">
                <a16:creationId xmlns:a16="http://schemas.microsoft.com/office/drawing/2014/main" id="{C6CC6A12-F0C7-6BCE-6516-FDADCCD9AF87}"/>
              </a:ext>
            </a:extLst>
          </p:cNvPr>
          <p:cNvCxnSpPr>
            <a:cxnSpLocks/>
          </p:cNvCxnSpPr>
          <p:nvPr/>
        </p:nvCxnSpPr>
        <p:spPr>
          <a:xfrm flipH="1">
            <a:off x="8568813" y="4136923"/>
            <a:ext cx="803787" cy="1280079"/>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pic>
        <p:nvPicPr>
          <p:cNvPr id="7" name="Bildobjekt 2" descr="http://aktivaseniorer.com/images/logo/aktiva_seniorer_vit_bg_386x240.jpg">
            <a:extLst>
              <a:ext uri="{FF2B5EF4-FFF2-40B4-BE49-F238E27FC236}">
                <a16:creationId xmlns:a16="http://schemas.microsoft.com/office/drawing/2014/main" id="{61F243FA-A7F6-CA20-9CF4-7C7E77D597A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26373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err="1"/>
              <a:t>Anmälan</a:t>
            </a:r>
            <a:br>
              <a:rPr lang="en-US" sz="6000" dirty="0"/>
            </a:br>
            <a:br>
              <a:rPr lang="en-US" sz="6000" dirty="0"/>
            </a:br>
            <a:br>
              <a:rPr lang="en-US" sz="6000" dirty="0"/>
            </a:br>
            <a:br>
              <a:rPr lang="en-US" sz="6000" dirty="0"/>
            </a:br>
            <a:endParaRPr lang="en-US" sz="6000" dirty="0"/>
          </a:p>
        </p:txBody>
      </p:sp>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44462" y="0"/>
            <a:ext cx="930275" cy="579120"/>
          </a:xfrm>
          <a:prstGeom prst="rect">
            <a:avLst/>
          </a:prstGeom>
          <a:noFill/>
          <a:ln>
            <a:noFill/>
          </a:ln>
        </p:spPr>
      </p:pic>
      <p:sp>
        <p:nvSpPr>
          <p:cNvPr id="5" name="Slide Number Placeholder 2">
            <a:extLst>
              <a:ext uri="{FF2B5EF4-FFF2-40B4-BE49-F238E27FC236}">
                <a16:creationId xmlns:a16="http://schemas.microsoft.com/office/drawing/2014/main" id="{38C95326-8177-61C4-5FC5-DA37BF0E9E45}"/>
              </a:ext>
            </a:extLst>
          </p:cNvPr>
          <p:cNvSpPr txBox="1">
            <a:spLocks/>
          </p:cNvSpPr>
          <p:nvPr/>
        </p:nvSpPr>
        <p:spPr>
          <a:xfrm>
            <a:off x="10665311" y="6289679"/>
            <a:ext cx="918882" cy="2224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31375A4-56A4-47D6-9801-1991572033F7}" type="slidenum">
              <a:rPr lang="en-US" sz="1100" smtClean="0"/>
              <a:pPr algn="r"/>
              <a:t>32</a:t>
            </a:fld>
            <a:endParaRPr lang="en-US" sz="1100" dirty="0"/>
          </a:p>
        </p:txBody>
      </p:sp>
    </p:spTree>
    <p:extLst>
      <p:ext uri="{BB962C8B-B14F-4D97-AF65-F5344CB8AC3E}">
        <p14:creationId xmlns:p14="http://schemas.microsoft.com/office/powerpoint/2010/main" val="194894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Anmälan</a:t>
            </a:r>
            <a:endParaRPr lang="en-GB" dirty="0"/>
          </a:p>
        </p:txBody>
      </p:sp>
      <p:sp>
        <p:nvSpPr>
          <p:cNvPr id="5" name="TextBox 4">
            <a:extLst>
              <a:ext uri="{FF2B5EF4-FFF2-40B4-BE49-F238E27FC236}">
                <a16:creationId xmlns:a16="http://schemas.microsoft.com/office/drawing/2014/main" id="{759663DB-1609-93F6-D9D8-0D6D972B4936}"/>
              </a:ext>
            </a:extLst>
          </p:cNvPr>
          <p:cNvSpPr txBox="1"/>
          <p:nvPr/>
        </p:nvSpPr>
        <p:spPr>
          <a:xfrm>
            <a:off x="8509820" y="1861958"/>
            <a:ext cx="3443150" cy="1200329"/>
          </a:xfrm>
          <a:prstGeom prst="rect">
            <a:avLst/>
          </a:prstGeom>
          <a:noFill/>
        </p:spPr>
        <p:txBody>
          <a:bodyPr wrap="square" rtlCol="0">
            <a:spAutoFit/>
          </a:bodyPr>
          <a:lstStyle/>
          <a:p>
            <a:r>
              <a:rPr lang="sv-SE" dirty="0"/>
              <a:t>Välj direkt på första sidan genom att markera aktuell aktivitet eller genom att klicka på ’Program’</a:t>
            </a:r>
          </a:p>
        </p:txBody>
      </p:sp>
      <p:pic>
        <p:nvPicPr>
          <p:cNvPr id="6" name="Picture 5">
            <a:extLst>
              <a:ext uri="{FF2B5EF4-FFF2-40B4-BE49-F238E27FC236}">
                <a16:creationId xmlns:a16="http://schemas.microsoft.com/office/drawing/2014/main" id="{D9A91C1D-EFE0-4582-F69D-6555EF804B0A}"/>
              </a:ext>
            </a:extLst>
          </p:cNvPr>
          <p:cNvPicPr>
            <a:picLocks noChangeAspect="1"/>
          </p:cNvPicPr>
          <p:nvPr/>
        </p:nvPicPr>
        <p:blipFill>
          <a:blip r:embed="rId3"/>
          <a:stretch>
            <a:fillRect/>
          </a:stretch>
        </p:blipFill>
        <p:spPr>
          <a:xfrm>
            <a:off x="0" y="1066800"/>
            <a:ext cx="8234363" cy="5548313"/>
          </a:xfrm>
          <a:prstGeom prst="rect">
            <a:avLst/>
          </a:prstGeom>
        </p:spPr>
      </p:pic>
      <p:cxnSp>
        <p:nvCxnSpPr>
          <p:cNvPr id="10" name="Straight Arrow Connector 9">
            <a:extLst>
              <a:ext uri="{FF2B5EF4-FFF2-40B4-BE49-F238E27FC236}">
                <a16:creationId xmlns:a16="http://schemas.microsoft.com/office/drawing/2014/main" id="{4794889F-42B5-B101-7442-1CC903BB2D92}"/>
              </a:ext>
            </a:extLst>
          </p:cNvPr>
          <p:cNvCxnSpPr/>
          <p:nvPr/>
        </p:nvCxnSpPr>
        <p:spPr>
          <a:xfrm flipH="1">
            <a:off x="1295400" y="4756053"/>
            <a:ext cx="1356851" cy="105451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A065FF8-B1D7-E467-D613-DFF1FFF460F0}"/>
              </a:ext>
            </a:extLst>
          </p:cNvPr>
          <p:cNvCxnSpPr>
            <a:cxnSpLocks/>
          </p:cNvCxnSpPr>
          <p:nvPr/>
        </p:nvCxnSpPr>
        <p:spPr>
          <a:xfrm flipH="1" flipV="1">
            <a:off x="1890251" y="1732239"/>
            <a:ext cx="1170039" cy="878226"/>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1F45DC0-40DF-26B2-7EE3-A38294983C00}"/>
              </a:ext>
            </a:extLst>
          </p:cNvPr>
          <p:cNvSpPr>
            <a:spLocks noGrp="1"/>
          </p:cNvSpPr>
          <p:nvPr>
            <p:ph type="sldNum" sz="quarter" idx="12"/>
          </p:nvPr>
        </p:nvSpPr>
        <p:spPr/>
        <p:txBody>
          <a:bodyPr/>
          <a:lstStyle/>
          <a:p>
            <a:fld id="{E31375A4-56A4-47D6-9801-1991572033F7}" type="slidenum">
              <a:rPr lang="en-US" smtClean="0"/>
              <a:t>33</a:t>
            </a:fld>
            <a:endParaRPr lang="en-US"/>
          </a:p>
        </p:txBody>
      </p:sp>
      <p:pic>
        <p:nvPicPr>
          <p:cNvPr id="4" name="Bildobjekt 2" descr="http://aktivaseniorer.com/images/logo/aktiva_seniorer_vit_bg_386x240.jpg">
            <a:extLst>
              <a:ext uri="{FF2B5EF4-FFF2-40B4-BE49-F238E27FC236}">
                <a16:creationId xmlns:a16="http://schemas.microsoft.com/office/drawing/2014/main" id="{F1410B3E-5B94-3D89-CCD3-128F57606E3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80944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Anmälan</a:t>
            </a:r>
            <a:endParaRPr lang="en-GB" dirty="0"/>
          </a:p>
        </p:txBody>
      </p:sp>
      <p:pic>
        <p:nvPicPr>
          <p:cNvPr id="8" name="Picture 7">
            <a:extLst>
              <a:ext uri="{FF2B5EF4-FFF2-40B4-BE49-F238E27FC236}">
                <a16:creationId xmlns:a16="http://schemas.microsoft.com/office/drawing/2014/main" id="{9F1CD326-C98D-538C-8D33-946B73910526}"/>
              </a:ext>
            </a:extLst>
          </p:cNvPr>
          <p:cNvPicPr>
            <a:picLocks noChangeAspect="1"/>
          </p:cNvPicPr>
          <p:nvPr/>
        </p:nvPicPr>
        <p:blipFill>
          <a:blip r:embed="rId3"/>
          <a:stretch>
            <a:fillRect/>
          </a:stretch>
        </p:blipFill>
        <p:spPr>
          <a:xfrm>
            <a:off x="329828" y="1010344"/>
            <a:ext cx="10427970" cy="3807142"/>
          </a:xfrm>
          <a:prstGeom prst="rect">
            <a:avLst/>
          </a:prstGeom>
        </p:spPr>
      </p:pic>
      <p:sp>
        <p:nvSpPr>
          <p:cNvPr id="9" name="TextBox 8">
            <a:extLst>
              <a:ext uri="{FF2B5EF4-FFF2-40B4-BE49-F238E27FC236}">
                <a16:creationId xmlns:a16="http://schemas.microsoft.com/office/drawing/2014/main" id="{8A29EB6C-DCFE-C446-BD9C-F97DA169770E}"/>
              </a:ext>
            </a:extLst>
          </p:cNvPr>
          <p:cNvSpPr txBox="1"/>
          <p:nvPr/>
        </p:nvSpPr>
        <p:spPr>
          <a:xfrm>
            <a:off x="4617974" y="2267584"/>
            <a:ext cx="4940618" cy="923330"/>
          </a:xfrm>
          <a:prstGeom prst="rect">
            <a:avLst/>
          </a:prstGeom>
          <a:noFill/>
        </p:spPr>
        <p:txBody>
          <a:bodyPr wrap="square" rtlCol="0">
            <a:spAutoFit/>
          </a:bodyPr>
          <a:lstStyle/>
          <a:p>
            <a:r>
              <a:rPr lang="sv-SE" dirty="0"/>
              <a:t>Alternativt välj ’Program’, välj aktivitetsgrupp (månadsmöte, aktivitet, resor eller cirklar) och därefter aktivitet</a:t>
            </a:r>
          </a:p>
        </p:txBody>
      </p:sp>
      <p:cxnSp>
        <p:nvCxnSpPr>
          <p:cNvPr id="3" name="Straight Arrow Connector 2">
            <a:extLst>
              <a:ext uri="{FF2B5EF4-FFF2-40B4-BE49-F238E27FC236}">
                <a16:creationId xmlns:a16="http://schemas.microsoft.com/office/drawing/2014/main" id="{CA78D175-DDD3-BEE1-5BC1-1A3CA7026166}"/>
              </a:ext>
            </a:extLst>
          </p:cNvPr>
          <p:cNvCxnSpPr>
            <a:cxnSpLocks/>
          </p:cNvCxnSpPr>
          <p:nvPr/>
        </p:nvCxnSpPr>
        <p:spPr>
          <a:xfrm flipH="1">
            <a:off x="10685207" y="3982065"/>
            <a:ext cx="656302" cy="508819"/>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67F792A-B37C-9143-EA47-EB71F6577C32}"/>
              </a:ext>
            </a:extLst>
          </p:cNvPr>
          <p:cNvSpPr>
            <a:spLocks noGrp="1"/>
          </p:cNvSpPr>
          <p:nvPr>
            <p:ph type="sldNum" sz="quarter" idx="12"/>
          </p:nvPr>
        </p:nvSpPr>
        <p:spPr/>
        <p:txBody>
          <a:bodyPr/>
          <a:lstStyle/>
          <a:p>
            <a:fld id="{E31375A4-56A4-47D6-9801-1991572033F7}" type="slidenum">
              <a:rPr lang="en-US" smtClean="0"/>
              <a:t>34</a:t>
            </a:fld>
            <a:endParaRPr lang="en-US"/>
          </a:p>
        </p:txBody>
      </p:sp>
      <p:cxnSp>
        <p:nvCxnSpPr>
          <p:cNvPr id="5" name="Straight Arrow Connector 4">
            <a:extLst>
              <a:ext uri="{FF2B5EF4-FFF2-40B4-BE49-F238E27FC236}">
                <a16:creationId xmlns:a16="http://schemas.microsoft.com/office/drawing/2014/main" id="{15EB1D3D-8F23-F732-8600-DF33443A71D1}"/>
              </a:ext>
            </a:extLst>
          </p:cNvPr>
          <p:cNvCxnSpPr>
            <a:cxnSpLocks/>
          </p:cNvCxnSpPr>
          <p:nvPr/>
        </p:nvCxnSpPr>
        <p:spPr>
          <a:xfrm flipH="1" flipV="1">
            <a:off x="3038168" y="1880419"/>
            <a:ext cx="1579806" cy="582562"/>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pic>
        <p:nvPicPr>
          <p:cNvPr id="6" name="Bildobjekt 2" descr="http://aktivaseniorer.com/images/logo/aktiva_seniorer_vit_bg_386x240.jpg">
            <a:extLst>
              <a:ext uri="{FF2B5EF4-FFF2-40B4-BE49-F238E27FC236}">
                <a16:creationId xmlns:a16="http://schemas.microsoft.com/office/drawing/2014/main" id="{EA59707A-8A12-F759-4B57-F04C0901098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08086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Anmälan</a:t>
            </a:r>
            <a:endParaRPr lang="en-GB" dirty="0"/>
          </a:p>
        </p:txBody>
      </p:sp>
      <p:sp>
        <p:nvSpPr>
          <p:cNvPr id="9" name="TextBox 8">
            <a:extLst>
              <a:ext uri="{FF2B5EF4-FFF2-40B4-BE49-F238E27FC236}">
                <a16:creationId xmlns:a16="http://schemas.microsoft.com/office/drawing/2014/main" id="{8A29EB6C-DCFE-C446-BD9C-F97DA169770E}"/>
              </a:ext>
            </a:extLst>
          </p:cNvPr>
          <p:cNvSpPr txBox="1"/>
          <p:nvPr/>
        </p:nvSpPr>
        <p:spPr>
          <a:xfrm>
            <a:off x="9588963" y="4475797"/>
            <a:ext cx="2492423" cy="1477328"/>
          </a:xfrm>
          <a:prstGeom prst="rect">
            <a:avLst/>
          </a:prstGeom>
          <a:noFill/>
        </p:spPr>
        <p:txBody>
          <a:bodyPr wrap="square" rtlCol="0">
            <a:spAutoFit/>
          </a:bodyPr>
          <a:lstStyle/>
          <a:p>
            <a:r>
              <a:rPr lang="sv-SE" dirty="0"/>
              <a:t>Jag/vi godkänner bokningstjänstens användaravtal</a:t>
            </a:r>
          </a:p>
          <a:p>
            <a:r>
              <a:rPr lang="sv-SE" dirty="0"/>
              <a:t>Kryssa i rutan</a:t>
            </a:r>
          </a:p>
          <a:p>
            <a:r>
              <a:rPr lang="sv-SE" dirty="0"/>
              <a:t>Tryck på ’Boka’</a:t>
            </a:r>
          </a:p>
        </p:txBody>
      </p:sp>
      <p:pic>
        <p:nvPicPr>
          <p:cNvPr id="5" name="Picture 4">
            <a:extLst>
              <a:ext uri="{FF2B5EF4-FFF2-40B4-BE49-F238E27FC236}">
                <a16:creationId xmlns:a16="http://schemas.microsoft.com/office/drawing/2014/main" id="{55536826-D53D-E7F9-D5F6-93D163938F33}"/>
              </a:ext>
            </a:extLst>
          </p:cNvPr>
          <p:cNvPicPr>
            <a:picLocks noChangeAspect="1"/>
          </p:cNvPicPr>
          <p:nvPr/>
        </p:nvPicPr>
        <p:blipFill>
          <a:blip r:embed="rId3"/>
          <a:stretch>
            <a:fillRect/>
          </a:stretch>
        </p:blipFill>
        <p:spPr>
          <a:xfrm>
            <a:off x="110614" y="1066800"/>
            <a:ext cx="9167813" cy="4886325"/>
          </a:xfrm>
          <a:prstGeom prst="rect">
            <a:avLst/>
          </a:prstGeom>
        </p:spPr>
      </p:pic>
      <p:sp>
        <p:nvSpPr>
          <p:cNvPr id="6" name="Rectangle 5">
            <a:extLst>
              <a:ext uri="{FF2B5EF4-FFF2-40B4-BE49-F238E27FC236}">
                <a16:creationId xmlns:a16="http://schemas.microsoft.com/office/drawing/2014/main" id="{89365F32-5D81-EDCE-977F-30FFCEED386F}"/>
              </a:ext>
            </a:extLst>
          </p:cNvPr>
          <p:cNvSpPr/>
          <p:nvPr/>
        </p:nvSpPr>
        <p:spPr>
          <a:xfrm>
            <a:off x="110614" y="1161580"/>
            <a:ext cx="843118" cy="3603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93916D6-AF67-7FEA-550F-1E73817D2D93}"/>
              </a:ext>
            </a:extLst>
          </p:cNvPr>
          <p:cNvPicPr>
            <a:picLocks noChangeAspect="1"/>
          </p:cNvPicPr>
          <p:nvPr/>
        </p:nvPicPr>
        <p:blipFill>
          <a:blip r:embed="rId4"/>
          <a:stretch>
            <a:fillRect/>
          </a:stretch>
        </p:blipFill>
        <p:spPr>
          <a:xfrm>
            <a:off x="1816049" y="4529137"/>
            <a:ext cx="3948113" cy="2328863"/>
          </a:xfrm>
          <a:prstGeom prst="rect">
            <a:avLst/>
          </a:prstGeom>
        </p:spPr>
      </p:pic>
      <p:sp>
        <p:nvSpPr>
          <p:cNvPr id="11" name="Rectangle 10">
            <a:extLst>
              <a:ext uri="{FF2B5EF4-FFF2-40B4-BE49-F238E27FC236}">
                <a16:creationId xmlns:a16="http://schemas.microsoft.com/office/drawing/2014/main" id="{440506C4-6CA3-1A71-8932-3F75F5027356}"/>
              </a:ext>
            </a:extLst>
          </p:cNvPr>
          <p:cNvSpPr/>
          <p:nvPr/>
        </p:nvSpPr>
        <p:spPr>
          <a:xfrm>
            <a:off x="1944329" y="6497673"/>
            <a:ext cx="1904999" cy="3603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31CAB14-2388-43CD-BA77-EDB2EF69C44A}"/>
              </a:ext>
            </a:extLst>
          </p:cNvPr>
          <p:cNvSpPr/>
          <p:nvPr/>
        </p:nvSpPr>
        <p:spPr>
          <a:xfrm>
            <a:off x="1995948" y="6006465"/>
            <a:ext cx="312174" cy="3069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7187BC8C-8D51-FAD0-BBFC-2C8D3276D1CF}"/>
              </a:ext>
            </a:extLst>
          </p:cNvPr>
          <p:cNvSpPr>
            <a:spLocks noGrp="1"/>
          </p:cNvSpPr>
          <p:nvPr>
            <p:ph type="sldNum" sz="quarter" idx="12"/>
          </p:nvPr>
        </p:nvSpPr>
        <p:spPr/>
        <p:txBody>
          <a:bodyPr/>
          <a:lstStyle/>
          <a:p>
            <a:fld id="{E31375A4-56A4-47D6-9801-1991572033F7}" type="slidenum">
              <a:rPr lang="en-US" smtClean="0"/>
              <a:t>35</a:t>
            </a:fld>
            <a:endParaRPr lang="en-US"/>
          </a:p>
        </p:txBody>
      </p:sp>
      <p:cxnSp>
        <p:nvCxnSpPr>
          <p:cNvPr id="4" name="Straight Arrow Connector 3">
            <a:extLst>
              <a:ext uri="{FF2B5EF4-FFF2-40B4-BE49-F238E27FC236}">
                <a16:creationId xmlns:a16="http://schemas.microsoft.com/office/drawing/2014/main" id="{CF48C8FC-8E9F-AC4B-7DE5-BF3115CF09E0}"/>
              </a:ext>
            </a:extLst>
          </p:cNvPr>
          <p:cNvCxnSpPr>
            <a:cxnSpLocks/>
          </p:cNvCxnSpPr>
          <p:nvPr/>
        </p:nvCxnSpPr>
        <p:spPr>
          <a:xfrm flipH="1" flipV="1">
            <a:off x="972915" y="1401097"/>
            <a:ext cx="1261466" cy="22865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9DA6A69-3A3F-1706-3CB4-E71F33EBFB27}"/>
              </a:ext>
            </a:extLst>
          </p:cNvPr>
          <p:cNvCxnSpPr>
            <a:cxnSpLocks/>
          </p:cNvCxnSpPr>
          <p:nvPr/>
        </p:nvCxnSpPr>
        <p:spPr>
          <a:xfrm flipH="1">
            <a:off x="2359742" y="5582265"/>
            <a:ext cx="1489586" cy="37086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41CB4F6-A489-A384-926F-233FE725C8DA}"/>
              </a:ext>
            </a:extLst>
          </p:cNvPr>
          <p:cNvCxnSpPr>
            <a:cxnSpLocks/>
          </p:cNvCxnSpPr>
          <p:nvPr/>
        </p:nvCxnSpPr>
        <p:spPr>
          <a:xfrm flipH="1">
            <a:off x="3977608" y="6631121"/>
            <a:ext cx="1199076"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1F23FF-B077-165F-35D4-68C2307EC3A7}"/>
              </a:ext>
            </a:extLst>
          </p:cNvPr>
          <p:cNvSpPr txBox="1"/>
          <p:nvPr/>
        </p:nvSpPr>
        <p:spPr>
          <a:xfrm>
            <a:off x="5092666" y="6412462"/>
            <a:ext cx="4185761" cy="369332"/>
          </a:xfrm>
          <a:prstGeom prst="rect">
            <a:avLst/>
          </a:prstGeom>
          <a:noFill/>
        </p:spPr>
        <p:txBody>
          <a:bodyPr wrap="none" rtlCol="0">
            <a:spAutoFit/>
          </a:bodyPr>
          <a:lstStyle/>
          <a:p>
            <a:r>
              <a:rPr lang="sv-SE" dirty="0"/>
              <a:t>Eller tryck på denna ikonen för att boka</a:t>
            </a:r>
            <a:endParaRPr lang="en-GB" dirty="0"/>
          </a:p>
        </p:txBody>
      </p:sp>
      <p:pic>
        <p:nvPicPr>
          <p:cNvPr id="7" name="Bildobjekt 2" descr="http://aktivaseniorer.com/images/logo/aktiva_seniorer_vit_bg_386x240.jpg">
            <a:extLst>
              <a:ext uri="{FF2B5EF4-FFF2-40B4-BE49-F238E27FC236}">
                <a16:creationId xmlns:a16="http://schemas.microsoft.com/office/drawing/2014/main" id="{514CA2E3-DBA4-67F5-9FC4-8DE84D0CB12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17169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Anmälan - inloggad</a:t>
            </a:r>
            <a:endParaRPr lang="en-GB" dirty="0"/>
          </a:p>
        </p:txBody>
      </p:sp>
      <p:sp>
        <p:nvSpPr>
          <p:cNvPr id="9" name="TextBox 8">
            <a:extLst>
              <a:ext uri="{FF2B5EF4-FFF2-40B4-BE49-F238E27FC236}">
                <a16:creationId xmlns:a16="http://schemas.microsoft.com/office/drawing/2014/main" id="{8A29EB6C-DCFE-C446-BD9C-F97DA169770E}"/>
              </a:ext>
            </a:extLst>
          </p:cNvPr>
          <p:cNvSpPr txBox="1"/>
          <p:nvPr/>
        </p:nvSpPr>
        <p:spPr>
          <a:xfrm>
            <a:off x="6271690" y="4025673"/>
            <a:ext cx="4520383" cy="646331"/>
          </a:xfrm>
          <a:prstGeom prst="rect">
            <a:avLst/>
          </a:prstGeom>
          <a:noFill/>
        </p:spPr>
        <p:txBody>
          <a:bodyPr wrap="square" rtlCol="0">
            <a:spAutoFit/>
          </a:bodyPr>
          <a:lstStyle/>
          <a:p>
            <a:r>
              <a:rPr lang="sv-SE" dirty="0"/>
              <a:t>Välj deltagare</a:t>
            </a:r>
          </a:p>
          <a:p>
            <a:r>
              <a:rPr lang="sv-SE" dirty="0"/>
              <a:t>Tryck på ’Fortsätt’</a:t>
            </a:r>
          </a:p>
        </p:txBody>
      </p:sp>
      <p:pic>
        <p:nvPicPr>
          <p:cNvPr id="10" name="Picture 9">
            <a:extLst>
              <a:ext uri="{FF2B5EF4-FFF2-40B4-BE49-F238E27FC236}">
                <a16:creationId xmlns:a16="http://schemas.microsoft.com/office/drawing/2014/main" id="{2E6660DE-B77D-00CE-40A9-CF8DA2BC81AD}"/>
              </a:ext>
            </a:extLst>
          </p:cNvPr>
          <p:cNvPicPr>
            <a:picLocks noChangeAspect="1"/>
          </p:cNvPicPr>
          <p:nvPr/>
        </p:nvPicPr>
        <p:blipFill>
          <a:blip r:embed="rId3"/>
          <a:stretch>
            <a:fillRect/>
          </a:stretch>
        </p:blipFill>
        <p:spPr>
          <a:xfrm>
            <a:off x="210932" y="1077273"/>
            <a:ext cx="6060758" cy="4060507"/>
          </a:xfrm>
          <a:prstGeom prst="rect">
            <a:avLst/>
          </a:prstGeom>
        </p:spPr>
      </p:pic>
      <p:sp>
        <p:nvSpPr>
          <p:cNvPr id="3" name="Slide Number Placeholder 2">
            <a:extLst>
              <a:ext uri="{FF2B5EF4-FFF2-40B4-BE49-F238E27FC236}">
                <a16:creationId xmlns:a16="http://schemas.microsoft.com/office/drawing/2014/main" id="{117D56BE-D702-8E79-7FBE-80EC63994B52}"/>
              </a:ext>
            </a:extLst>
          </p:cNvPr>
          <p:cNvSpPr>
            <a:spLocks noGrp="1"/>
          </p:cNvSpPr>
          <p:nvPr>
            <p:ph type="sldNum" sz="quarter" idx="12"/>
          </p:nvPr>
        </p:nvSpPr>
        <p:spPr/>
        <p:txBody>
          <a:bodyPr/>
          <a:lstStyle/>
          <a:p>
            <a:fld id="{E31375A4-56A4-47D6-9801-1991572033F7}" type="slidenum">
              <a:rPr lang="en-US" smtClean="0"/>
              <a:t>36</a:t>
            </a:fld>
            <a:endParaRPr lang="en-US"/>
          </a:p>
        </p:txBody>
      </p:sp>
      <p:pic>
        <p:nvPicPr>
          <p:cNvPr id="4" name="Bildobjekt 2" descr="http://aktivaseniorer.com/images/logo/aktiva_seniorer_vit_bg_386x240.jpg">
            <a:extLst>
              <a:ext uri="{FF2B5EF4-FFF2-40B4-BE49-F238E27FC236}">
                <a16:creationId xmlns:a16="http://schemas.microsoft.com/office/drawing/2014/main" id="{9188802A-368C-9D22-5EE1-639D5062201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47681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Anmälan – ej inloggad</a:t>
            </a:r>
            <a:endParaRPr lang="en-GB" dirty="0"/>
          </a:p>
        </p:txBody>
      </p:sp>
      <p:sp>
        <p:nvSpPr>
          <p:cNvPr id="9" name="TextBox 8">
            <a:extLst>
              <a:ext uri="{FF2B5EF4-FFF2-40B4-BE49-F238E27FC236}">
                <a16:creationId xmlns:a16="http://schemas.microsoft.com/office/drawing/2014/main" id="{8A29EB6C-DCFE-C446-BD9C-F97DA169770E}"/>
              </a:ext>
            </a:extLst>
          </p:cNvPr>
          <p:cNvSpPr txBox="1"/>
          <p:nvPr/>
        </p:nvSpPr>
        <p:spPr>
          <a:xfrm>
            <a:off x="6037006" y="4726222"/>
            <a:ext cx="5795052" cy="923330"/>
          </a:xfrm>
          <a:prstGeom prst="rect">
            <a:avLst/>
          </a:prstGeom>
          <a:noFill/>
        </p:spPr>
        <p:txBody>
          <a:bodyPr wrap="square" rtlCol="0">
            <a:spAutoFit/>
          </a:bodyPr>
          <a:lstStyle/>
          <a:p>
            <a:r>
              <a:rPr lang="sv-SE" dirty="0"/>
              <a:t>Fyll i Förnamn och Efternamn</a:t>
            </a:r>
          </a:p>
          <a:p>
            <a:r>
              <a:rPr lang="sv-SE" dirty="0"/>
              <a:t>Fyll i E-post och fyll i Epost igen för att bekräfta</a:t>
            </a:r>
          </a:p>
          <a:p>
            <a:r>
              <a:rPr lang="sv-SE" dirty="0"/>
              <a:t>Tryck på ’Fortsätt’</a:t>
            </a:r>
          </a:p>
        </p:txBody>
      </p:sp>
      <p:sp>
        <p:nvSpPr>
          <p:cNvPr id="3" name="Slide Number Placeholder 2">
            <a:extLst>
              <a:ext uri="{FF2B5EF4-FFF2-40B4-BE49-F238E27FC236}">
                <a16:creationId xmlns:a16="http://schemas.microsoft.com/office/drawing/2014/main" id="{117D56BE-D702-8E79-7FBE-80EC63994B52}"/>
              </a:ext>
            </a:extLst>
          </p:cNvPr>
          <p:cNvSpPr>
            <a:spLocks noGrp="1"/>
          </p:cNvSpPr>
          <p:nvPr>
            <p:ph type="sldNum" sz="quarter" idx="12"/>
          </p:nvPr>
        </p:nvSpPr>
        <p:spPr/>
        <p:txBody>
          <a:bodyPr/>
          <a:lstStyle/>
          <a:p>
            <a:fld id="{E31375A4-56A4-47D6-9801-1991572033F7}" type="slidenum">
              <a:rPr lang="en-US" smtClean="0"/>
              <a:t>37</a:t>
            </a:fld>
            <a:endParaRPr lang="en-US"/>
          </a:p>
        </p:txBody>
      </p:sp>
      <p:pic>
        <p:nvPicPr>
          <p:cNvPr id="5" name="Picture 4">
            <a:extLst>
              <a:ext uri="{FF2B5EF4-FFF2-40B4-BE49-F238E27FC236}">
                <a16:creationId xmlns:a16="http://schemas.microsoft.com/office/drawing/2014/main" id="{7E585CBA-83C9-DE91-6B94-9D7C4AA930C3}"/>
              </a:ext>
            </a:extLst>
          </p:cNvPr>
          <p:cNvPicPr>
            <a:picLocks noChangeAspect="1"/>
          </p:cNvPicPr>
          <p:nvPr/>
        </p:nvPicPr>
        <p:blipFill>
          <a:blip r:embed="rId3"/>
          <a:stretch>
            <a:fillRect/>
          </a:stretch>
        </p:blipFill>
        <p:spPr>
          <a:xfrm>
            <a:off x="300948" y="1197291"/>
            <a:ext cx="5537835" cy="4869180"/>
          </a:xfrm>
          <a:prstGeom prst="rect">
            <a:avLst/>
          </a:prstGeom>
        </p:spPr>
      </p:pic>
      <p:pic>
        <p:nvPicPr>
          <p:cNvPr id="4" name="Bildobjekt 2" descr="http://aktivaseniorer.com/images/logo/aktiva_seniorer_vit_bg_386x240.jpg">
            <a:extLst>
              <a:ext uri="{FF2B5EF4-FFF2-40B4-BE49-F238E27FC236}">
                <a16:creationId xmlns:a16="http://schemas.microsoft.com/office/drawing/2014/main" id="{2604C3E6-F1A4-61D4-8067-BA2604201F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02400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Anmälan</a:t>
            </a:r>
            <a:endParaRPr lang="en-GB" dirty="0"/>
          </a:p>
        </p:txBody>
      </p:sp>
      <p:sp>
        <p:nvSpPr>
          <p:cNvPr id="8" name="TextBox 7">
            <a:extLst>
              <a:ext uri="{FF2B5EF4-FFF2-40B4-BE49-F238E27FC236}">
                <a16:creationId xmlns:a16="http://schemas.microsoft.com/office/drawing/2014/main" id="{1ABB44CB-502F-E222-354D-DBECC7CA90DC}"/>
              </a:ext>
            </a:extLst>
          </p:cNvPr>
          <p:cNvSpPr txBox="1"/>
          <p:nvPr/>
        </p:nvSpPr>
        <p:spPr>
          <a:xfrm>
            <a:off x="6644969" y="1892914"/>
            <a:ext cx="5547031" cy="646331"/>
          </a:xfrm>
          <a:prstGeom prst="rect">
            <a:avLst/>
          </a:prstGeom>
          <a:noFill/>
        </p:spPr>
        <p:txBody>
          <a:bodyPr wrap="square" rtlCol="0">
            <a:spAutoFit/>
          </a:bodyPr>
          <a:lstStyle/>
          <a:p>
            <a:r>
              <a:rPr lang="sv-SE" dirty="0"/>
              <a:t>Här har du möjlighet att anmäla flera stycken.</a:t>
            </a:r>
          </a:p>
          <a:p>
            <a:r>
              <a:rPr lang="sv-SE" dirty="0"/>
              <a:t>Avsluta med att trycka på ’Fortsätt’</a:t>
            </a:r>
          </a:p>
        </p:txBody>
      </p:sp>
      <p:pic>
        <p:nvPicPr>
          <p:cNvPr id="5" name="Picture 4">
            <a:extLst>
              <a:ext uri="{FF2B5EF4-FFF2-40B4-BE49-F238E27FC236}">
                <a16:creationId xmlns:a16="http://schemas.microsoft.com/office/drawing/2014/main" id="{10444600-3E1A-2C55-D14D-28F53D63B561}"/>
              </a:ext>
            </a:extLst>
          </p:cNvPr>
          <p:cNvPicPr>
            <a:picLocks noChangeAspect="1"/>
          </p:cNvPicPr>
          <p:nvPr/>
        </p:nvPicPr>
        <p:blipFill>
          <a:blip r:embed="rId3"/>
          <a:stretch>
            <a:fillRect/>
          </a:stretch>
        </p:blipFill>
        <p:spPr>
          <a:xfrm>
            <a:off x="235267" y="1066800"/>
            <a:ext cx="5860733" cy="3953827"/>
          </a:xfrm>
          <a:prstGeom prst="rect">
            <a:avLst/>
          </a:prstGeom>
        </p:spPr>
      </p:pic>
      <p:sp>
        <p:nvSpPr>
          <p:cNvPr id="3" name="Slide Number Placeholder 2">
            <a:extLst>
              <a:ext uri="{FF2B5EF4-FFF2-40B4-BE49-F238E27FC236}">
                <a16:creationId xmlns:a16="http://schemas.microsoft.com/office/drawing/2014/main" id="{54E7D83C-4CD6-68E6-99FE-B28DA9D0E39D}"/>
              </a:ext>
            </a:extLst>
          </p:cNvPr>
          <p:cNvSpPr>
            <a:spLocks noGrp="1"/>
          </p:cNvSpPr>
          <p:nvPr>
            <p:ph type="sldNum" sz="quarter" idx="12"/>
          </p:nvPr>
        </p:nvSpPr>
        <p:spPr/>
        <p:txBody>
          <a:bodyPr/>
          <a:lstStyle/>
          <a:p>
            <a:fld id="{E31375A4-56A4-47D6-9801-1991572033F7}" type="slidenum">
              <a:rPr lang="en-US" smtClean="0"/>
              <a:t>38</a:t>
            </a:fld>
            <a:endParaRPr lang="en-US"/>
          </a:p>
        </p:txBody>
      </p:sp>
      <p:pic>
        <p:nvPicPr>
          <p:cNvPr id="4" name="Bildobjekt 2" descr="http://aktivaseniorer.com/images/logo/aktiva_seniorer_vit_bg_386x240.jpg">
            <a:extLst>
              <a:ext uri="{FF2B5EF4-FFF2-40B4-BE49-F238E27FC236}">
                <a16:creationId xmlns:a16="http://schemas.microsoft.com/office/drawing/2014/main" id="{18364B22-CC4B-10B3-A88D-C2AE04D0F3F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00676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902005-2844-F274-9A03-10E9C7BA2D0B}"/>
              </a:ext>
            </a:extLst>
          </p:cNvPr>
          <p:cNvPicPr>
            <a:picLocks noChangeAspect="1"/>
          </p:cNvPicPr>
          <p:nvPr/>
        </p:nvPicPr>
        <p:blipFill>
          <a:blip r:embed="rId3"/>
          <a:stretch>
            <a:fillRect/>
          </a:stretch>
        </p:blipFill>
        <p:spPr>
          <a:xfrm>
            <a:off x="265472" y="1061892"/>
            <a:ext cx="9054465" cy="5040630"/>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Anmälan</a:t>
            </a:r>
            <a:endParaRPr lang="en-GB" dirty="0"/>
          </a:p>
        </p:txBody>
      </p:sp>
      <p:sp>
        <p:nvSpPr>
          <p:cNvPr id="9" name="TextBox 8">
            <a:extLst>
              <a:ext uri="{FF2B5EF4-FFF2-40B4-BE49-F238E27FC236}">
                <a16:creationId xmlns:a16="http://schemas.microsoft.com/office/drawing/2014/main" id="{8A29EB6C-DCFE-C446-BD9C-F97DA169770E}"/>
              </a:ext>
            </a:extLst>
          </p:cNvPr>
          <p:cNvSpPr txBox="1"/>
          <p:nvPr/>
        </p:nvSpPr>
        <p:spPr>
          <a:xfrm>
            <a:off x="7632291" y="2079846"/>
            <a:ext cx="4002800" cy="646331"/>
          </a:xfrm>
          <a:prstGeom prst="rect">
            <a:avLst/>
          </a:prstGeom>
          <a:noFill/>
        </p:spPr>
        <p:txBody>
          <a:bodyPr wrap="square" rtlCol="0">
            <a:spAutoFit/>
          </a:bodyPr>
          <a:lstStyle/>
          <a:p>
            <a:r>
              <a:rPr lang="sv-SE" dirty="0"/>
              <a:t>Ange ev upplysningar i samband med bokningen.</a:t>
            </a:r>
          </a:p>
        </p:txBody>
      </p:sp>
      <p:cxnSp>
        <p:nvCxnSpPr>
          <p:cNvPr id="5" name="Straight Arrow Connector 4">
            <a:extLst>
              <a:ext uri="{FF2B5EF4-FFF2-40B4-BE49-F238E27FC236}">
                <a16:creationId xmlns:a16="http://schemas.microsoft.com/office/drawing/2014/main" id="{BB4B4CED-6AB0-245C-5220-B339E292F949}"/>
              </a:ext>
            </a:extLst>
          </p:cNvPr>
          <p:cNvCxnSpPr>
            <a:cxnSpLocks/>
          </p:cNvCxnSpPr>
          <p:nvPr/>
        </p:nvCxnSpPr>
        <p:spPr>
          <a:xfrm flipH="1">
            <a:off x="6487427" y="4588189"/>
            <a:ext cx="2181533" cy="318411"/>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ECF8C1F-C5CA-CBB7-638F-3146492EC846}"/>
              </a:ext>
            </a:extLst>
          </p:cNvPr>
          <p:cNvSpPr txBox="1"/>
          <p:nvPr/>
        </p:nvSpPr>
        <p:spPr>
          <a:xfrm>
            <a:off x="7829785" y="3664859"/>
            <a:ext cx="2980303" cy="923330"/>
          </a:xfrm>
          <a:prstGeom prst="rect">
            <a:avLst/>
          </a:prstGeom>
          <a:noFill/>
        </p:spPr>
        <p:txBody>
          <a:bodyPr wrap="none" rtlCol="0">
            <a:spAutoFit/>
          </a:bodyPr>
          <a:lstStyle/>
          <a:p>
            <a:r>
              <a:rPr lang="sv-SE" dirty="0"/>
              <a:t>Denna kommentar kommer</a:t>
            </a:r>
          </a:p>
          <a:p>
            <a:r>
              <a:rPr lang="sv-SE" dirty="0"/>
              <a:t>endast upp om personen </a:t>
            </a:r>
          </a:p>
          <a:p>
            <a:r>
              <a:rPr lang="sv-SE" dirty="0"/>
              <a:t>redan är anmäld</a:t>
            </a:r>
            <a:endParaRPr lang="en-GB" dirty="0"/>
          </a:p>
        </p:txBody>
      </p:sp>
      <p:sp>
        <p:nvSpPr>
          <p:cNvPr id="13" name="Rectangle 12">
            <a:extLst>
              <a:ext uri="{FF2B5EF4-FFF2-40B4-BE49-F238E27FC236}">
                <a16:creationId xmlns:a16="http://schemas.microsoft.com/office/drawing/2014/main" id="{A3E6B280-27EC-04BC-B274-42611959AF0D}"/>
              </a:ext>
            </a:extLst>
          </p:cNvPr>
          <p:cNvSpPr/>
          <p:nvPr/>
        </p:nvSpPr>
        <p:spPr>
          <a:xfrm>
            <a:off x="452282" y="5742195"/>
            <a:ext cx="2674376" cy="3603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28CFB480-E067-6D0C-4DC2-20271FBAD7F8}"/>
              </a:ext>
            </a:extLst>
          </p:cNvPr>
          <p:cNvSpPr>
            <a:spLocks noGrp="1"/>
          </p:cNvSpPr>
          <p:nvPr>
            <p:ph type="sldNum" sz="quarter" idx="12"/>
          </p:nvPr>
        </p:nvSpPr>
        <p:spPr/>
        <p:txBody>
          <a:bodyPr/>
          <a:lstStyle/>
          <a:p>
            <a:fld id="{E31375A4-56A4-47D6-9801-1991572033F7}" type="slidenum">
              <a:rPr lang="en-US" smtClean="0"/>
              <a:t>39</a:t>
            </a:fld>
            <a:endParaRPr lang="en-US"/>
          </a:p>
        </p:txBody>
      </p:sp>
      <p:cxnSp>
        <p:nvCxnSpPr>
          <p:cNvPr id="6" name="Straight Arrow Connector 5">
            <a:extLst>
              <a:ext uri="{FF2B5EF4-FFF2-40B4-BE49-F238E27FC236}">
                <a16:creationId xmlns:a16="http://schemas.microsoft.com/office/drawing/2014/main" id="{1B9324B0-C451-35B7-AD38-1B4A251886C1}"/>
              </a:ext>
            </a:extLst>
          </p:cNvPr>
          <p:cNvCxnSpPr>
            <a:cxnSpLocks/>
          </p:cNvCxnSpPr>
          <p:nvPr/>
        </p:nvCxnSpPr>
        <p:spPr>
          <a:xfrm flipH="1">
            <a:off x="6688394" y="2373656"/>
            <a:ext cx="1004714" cy="104073"/>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pic>
        <p:nvPicPr>
          <p:cNvPr id="7" name="Bildobjekt 2" descr="http://aktivaseniorer.com/images/logo/aktiva_seniorer_vit_bg_386x240.jpg">
            <a:extLst>
              <a:ext uri="{FF2B5EF4-FFF2-40B4-BE49-F238E27FC236}">
                <a16:creationId xmlns:a16="http://schemas.microsoft.com/office/drawing/2014/main" id="{5D8A1B51-DFF7-D37A-EB9A-5EFB4081C90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62584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503854"/>
            <a:ext cx="9601200" cy="1088972"/>
          </a:xfrm>
        </p:spPr>
        <p:txBody>
          <a:bodyPr>
            <a:normAutofit/>
          </a:bodyPr>
          <a:lstStyle/>
          <a:p>
            <a:r>
              <a:rPr lang="sv-SE" sz="6000" dirty="0"/>
              <a:t>Välkommen till utbildning</a:t>
            </a:r>
            <a:endParaRPr lang="en-GB" sz="6000" dirty="0"/>
          </a:p>
        </p:txBody>
      </p:sp>
      <p:pic>
        <p:nvPicPr>
          <p:cNvPr id="8" name="Picture 7">
            <a:extLst>
              <a:ext uri="{FF2B5EF4-FFF2-40B4-BE49-F238E27FC236}">
                <a16:creationId xmlns:a16="http://schemas.microsoft.com/office/drawing/2014/main" id="{58A2E839-0F47-1CFA-F0B1-7DBDECEDE69B}"/>
              </a:ext>
            </a:extLst>
          </p:cNvPr>
          <p:cNvPicPr>
            <a:picLocks noChangeAspect="1"/>
          </p:cNvPicPr>
          <p:nvPr/>
        </p:nvPicPr>
        <p:blipFill>
          <a:blip r:embed="rId4"/>
          <a:stretch>
            <a:fillRect/>
          </a:stretch>
        </p:blipFill>
        <p:spPr>
          <a:xfrm>
            <a:off x="1295400" y="4682978"/>
            <a:ext cx="1938338" cy="352425"/>
          </a:xfrm>
          <a:prstGeom prst="rect">
            <a:avLst/>
          </a:prstGeom>
        </p:spPr>
      </p:pic>
      <p:pic>
        <p:nvPicPr>
          <p:cNvPr id="10" name="Picture 9">
            <a:extLst>
              <a:ext uri="{FF2B5EF4-FFF2-40B4-BE49-F238E27FC236}">
                <a16:creationId xmlns:a16="http://schemas.microsoft.com/office/drawing/2014/main" id="{6C1E9CEE-F73B-FE17-B360-B6B88C1B2D3A}"/>
              </a:ext>
            </a:extLst>
          </p:cNvPr>
          <p:cNvPicPr>
            <a:picLocks noChangeAspect="1"/>
          </p:cNvPicPr>
          <p:nvPr/>
        </p:nvPicPr>
        <p:blipFill>
          <a:blip r:embed="rId5"/>
          <a:stretch>
            <a:fillRect/>
          </a:stretch>
        </p:blipFill>
        <p:spPr>
          <a:xfrm>
            <a:off x="6644987" y="4527720"/>
            <a:ext cx="2686050" cy="762000"/>
          </a:xfrm>
          <a:prstGeom prst="rect">
            <a:avLst/>
          </a:prstGeom>
        </p:spPr>
      </p:pic>
      <p:pic>
        <p:nvPicPr>
          <p:cNvPr id="15" name="Picture 14">
            <a:extLst>
              <a:ext uri="{FF2B5EF4-FFF2-40B4-BE49-F238E27FC236}">
                <a16:creationId xmlns:a16="http://schemas.microsoft.com/office/drawing/2014/main" id="{60572F8B-4947-1D3C-AF1B-E2636D18EB26}"/>
              </a:ext>
            </a:extLst>
          </p:cNvPr>
          <p:cNvPicPr>
            <a:picLocks noChangeAspect="1"/>
          </p:cNvPicPr>
          <p:nvPr/>
        </p:nvPicPr>
        <p:blipFill>
          <a:blip r:embed="rId6"/>
          <a:stretch>
            <a:fillRect/>
          </a:stretch>
        </p:blipFill>
        <p:spPr>
          <a:xfrm>
            <a:off x="4136883" y="4527720"/>
            <a:ext cx="1754505" cy="662940"/>
          </a:xfrm>
          <a:prstGeom prst="rect">
            <a:avLst/>
          </a:prstGeom>
        </p:spPr>
      </p:pic>
      <p:sp>
        <p:nvSpPr>
          <p:cNvPr id="3" name="TextBox 2">
            <a:extLst>
              <a:ext uri="{FF2B5EF4-FFF2-40B4-BE49-F238E27FC236}">
                <a16:creationId xmlns:a16="http://schemas.microsoft.com/office/drawing/2014/main" id="{5DC1BC03-D19B-1358-607B-AA023C928257}"/>
              </a:ext>
            </a:extLst>
          </p:cNvPr>
          <p:cNvSpPr txBox="1"/>
          <p:nvPr/>
        </p:nvSpPr>
        <p:spPr>
          <a:xfrm>
            <a:off x="7499033" y="5493881"/>
            <a:ext cx="1997663" cy="461665"/>
          </a:xfrm>
          <a:prstGeom prst="rect">
            <a:avLst/>
          </a:prstGeom>
          <a:noFill/>
        </p:spPr>
        <p:txBody>
          <a:bodyPr wrap="none" rtlCol="0">
            <a:spAutoFit/>
          </a:bodyPr>
          <a:lstStyle/>
          <a:p>
            <a:r>
              <a:rPr lang="sv-SE" sz="2400" b="1" dirty="0"/>
              <a:t>Kent Kardell</a:t>
            </a:r>
            <a:endParaRPr lang="en-GB" sz="2400" b="1" dirty="0"/>
          </a:p>
        </p:txBody>
      </p:sp>
      <p:sp>
        <p:nvSpPr>
          <p:cNvPr id="5" name="TextBox 4">
            <a:extLst>
              <a:ext uri="{FF2B5EF4-FFF2-40B4-BE49-F238E27FC236}">
                <a16:creationId xmlns:a16="http://schemas.microsoft.com/office/drawing/2014/main" id="{53F530E4-6694-3638-BE0D-079488D40477}"/>
              </a:ext>
            </a:extLst>
          </p:cNvPr>
          <p:cNvSpPr txBox="1"/>
          <p:nvPr/>
        </p:nvSpPr>
        <p:spPr>
          <a:xfrm>
            <a:off x="1198035" y="5493881"/>
            <a:ext cx="2994538" cy="461665"/>
          </a:xfrm>
          <a:prstGeom prst="rect">
            <a:avLst/>
          </a:prstGeom>
          <a:noFill/>
        </p:spPr>
        <p:txBody>
          <a:bodyPr wrap="none" rtlCol="0">
            <a:spAutoFit/>
          </a:bodyPr>
          <a:lstStyle/>
          <a:p>
            <a:r>
              <a:rPr lang="sv-SE" sz="2400" b="1" dirty="0"/>
              <a:t>Lennart Andersson</a:t>
            </a:r>
            <a:endParaRPr lang="en-GB" sz="2400" b="1" dirty="0"/>
          </a:p>
        </p:txBody>
      </p:sp>
      <p:pic>
        <p:nvPicPr>
          <p:cNvPr id="9" name="Picture 8">
            <a:extLst>
              <a:ext uri="{FF2B5EF4-FFF2-40B4-BE49-F238E27FC236}">
                <a16:creationId xmlns:a16="http://schemas.microsoft.com/office/drawing/2014/main" id="{587E50B0-B964-E87F-C23F-D3EDFC73C10D}"/>
              </a:ext>
            </a:extLst>
          </p:cNvPr>
          <p:cNvPicPr>
            <a:picLocks noChangeAspect="1"/>
          </p:cNvPicPr>
          <p:nvPr/>
        </p:nvPicPr>
        <p:blipFill>
          <a:blip r:embed="rId7"/>
          <a:stretch>
            <a:fillRect/>
          </a:stretch>
        </p:blipFill>
        <p:spPr>
          <a:xfrm>
            <a:off x="1976284" y="1667340"/>
            <a:ext cx="6915150" cy="2728913"/>
          </a:xfrm>
          <a:prstGeom prst="rect">
            <a:avLst/>
          </a:prstGeom>
        </p:spPr>
      </p:pic>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4</a:t>
            </a:fld>
            <a:endParaRPr lang="en-US"/>
          </a:p>
        </p:txBody>
      </p:sp>
    </p:spTree>
    <p:extLst>
      <p:ext uri="{BB962C8B-B14F-4D97-AF65-F5344CB8AC3E}">
        <p14:creationId xmlns:p14="http://schemas.microsoft.com/office/powerpoint/2010/main" val="9242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Anmälan</a:t>
            </a:r>
            <a:endParaRPr lang="en-GB" dirty="0"/>
          </a:p>
        </p:txBody>
      </p:sp>
      <p:pic>
        <p:nvPicPr>
          <p:cNvPr id="6" name="Picture 5">
            <a:extLst>
              <a:ext uri="{FF2B5EF4-FFF2-40B4-BE49-F238E27FC236}">
                <a16:creationId xmlns:a16="http://schemas.microsoft.com/office/drawing/2014/main" id="{A9A44769-5F80-CC65-785B-DDB382CF6C3F}"/>
              </a:ext>
            </a:extLst>
          </p:cNvPr>
          <p:cNvPicPr>
            <a:picLocks noChangeAspect="1"/>
          </p:cNvPicPr>
          <p:nvPr/>
        </p:nvPicPr>
        <p:blipFill>
          <a:blip r:embed="rId3"/>
          <a:stretch>
            <a:fillRect/>
          </a:stretch>
        </p:blipFill>
        <p:spPr>
          <a:xfrm>
            <a:off x="271462" y="1190626"/>
            <a:ext cx="3993832" cy="3133725"/>
          </a:xfrm>
          <a:prstGeom prst="rect">
            <a:avLst/>
          </a:prstGeom>
        </p:spPr>
      </p:pic>
      <p:sp>
        <p:nvSpPr>
          <p:cNvPr id="7" name="TextBox 6">
            <a:extLst>
              <a:ext uri="{FF2B5EF4-FFF2-40B4-BE49-F238E27FC236}">
                <a16:creationId xmlns:a16="http://schemas.microsoft.com/office/drawing/2014/main" id="{F322E7BE-375E-6FFC-AEE6-D095CCEAF782}"/>
              </a:ext>
            </a:extLst>
          </p:cNvPr>
          <p:cNvSpPr txBox="1"/>
          <p:nvPr/>
        </p:nvSpPr>
        <p:spPr>
          <a:xfrm>
            <a:off x="6799006" y="1799303"/>
            <a:ext cx="4993739" cy="923330"/>
          </a:xfrm>
          <a:prstGeom prst="rect">
            <a:avLst/>
          </a:prstGeom>
          <a:noFill/>
        </p:spPr>
        <p:txBody>
          <a:bodyPr wrap="none" rtlCol="0">
            <a:spAutoFit/>
          </a:bodyPr>
          <a:lstStyle/>
          <a:p>
            <a:r>
              <a:rPr lang="sv-SE" dirty="0"/>
              <a:t>Bokningen klar, finns möjlighet att fortsätta och</a:t>
            </a:r>
          </a:p>
          <a:p>
            <a:r>
              <a:rPr lang="sv-SE" dirty="0"/>
              <a:t>anmäla sig till andra aktiviteter, tryck i så fall på</a:t>
            </a:r>
          </a:p>
          <a:p>
            <a:r>
              <a:rPr lang="sv-SE" dirty="0"/>
              <a:t>’Lägg till fler’</a:t>
            </a:r>
            <a:endParaRPr lang="en-GB" dirty="0"/>
          </a:p>
        </p:txBody>
      </p:sp>
      <p:sp>
        <p:nvSpPr>
          <p:cNvPr id="3" name="Slide Number Placeholder 2">
            <a:extLst>
              <a:ext uri="{FF2B5EF4-FFF2-40B4-BE49-F238E27FC236}">
                <a16:creationId xmlns:a16="http://schemas.microsoft.com/office/drawing/2014/main" id="{FDE6E63F-CAF6-F089-D961-66C992047584}"/>
              </a:ext>
            </a:extLst>
          </p:cNvPr>
          <p:cNvSpPr>
            <a:spLocks noGrp="1"/>
          </p:cNvSpPr>
          <p:nvPr>
            <p:ph type="sldNum" sz="quarter" idx="12"/>
          </p:nvPr>
        </p:nvSpPr>
        <p:spPr/>
        <p:txBody>
          <a:bodyPr/>
          <a:lstStyle/>
          <a:p>
            <a:fld id="{E31375A4-56A4-47D6-9801-1991572033F7}" type="slidenum">
              <a:rPr lang="en-US" smtClean="0"/>
              <a:t>40</a:t>
            </a:fld>
            <a:endParaRPr lang="en-US"/>
          </a:p>
        </p:txBody>
      </p:sp>
      <p:pic>
        <p:nvPicPr>
          <p:cNvPr id="4" name="Bildobjekt 2" descr="http://aktivaseniorer.com/images/logo/aktiva_seniorer_vit_bg_386x240.jpg">
            <a:extLst>
              <a:ext uri="{FF2B5EF4-FFF2-40B4-BE49-F238E27FC236}">
                <a16:creationId xmlns:a16="http://schemas.microsoft.com/office/drawing/2014/main" id="{D6650F20-041A-B7C5-B9B1-BCD68D8A40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81673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Anmälan</a:t>
            </a:r>
            <a:endParaRPr lang="en-GB" dirty="0"/>
          </a:p>
        </p:txBody>
      </p:sp>
      <p:sp>
        <p:nvSpPr>
          <p:cNvPr id="9" name="TextBox 8">
            <a:extLst>
              <a:ext uri="{FF2B5EF4-FFF2-40B4-BE49-F238E27FC236}">
                <a16:creationId xmlns:a16="http://schemas.microsoft.com/office/drawing/2014/main" id="{8A29EB6C-DCFE-C446-BD9C-F97DA169770E}"/>
              </a:ext>
            </a:extLst>
          </p:cNvPr>
          <p:cNvSpPr txBox="1"/>
          <p:nvPr/>
        </p:nvSpPr>
        <p:spPr>
          <a:xfrm>
            <a:off x="9357852" y="1295741"/>
            <a:ext cx="2604725" cy="646331"/>
          </a:xfrm>
          <a:prstGeom prst="rect">
            <a:avLst/>
          </a:prstGeom>
          <a:noFill/>
        </p:spPr>
        <p:txBody>
          <a:bodyPr wrap="square" rtlCol="0">
            <a:spAutoFit/>
          </a:bodyPr>
          <a:lstStyle/>
          <a:p>
            <a:r>
              <a:rPr lang="sv-SE" dirty="0"/>
              <a:t>Epost som bekräftelse på anmälan</a:t>
            </a:r>
          </a:p>
        </p:txBody>
      </p:sp>
      <p:pic>
        <p:nvPicPr>
          <p:cNvPr id="6" name="Picture 5">
            <a:extLst>
              <a:ext uri="{FF2B5EF4-FFF2-40B4-BE49-F238E27FC236}">
                <a16:creationId xmlns:a16="http://schemas.microsoft.com/office/drawing/2014/main" id="{19D04570-6FAA-F4EB-83F7-C95AD932B692}"/>
              </a:ext>
            </a:extLst>
          </p:cNvPr>
          <p:cNvPicPr>
            <a:picLocks noChangeAspect="1"/>
          </p:cNvPicPr>
          <p:nvPr/>
        </p:nvPicPr>
        <p:blipFill>
          <a:blip r:embed="rId3"/>
          <a:stretch>
            <a:fillRect/>
          </a:stretch>
        </p:blipFill>
        <p:spPr>
          <a:xfrm>
            <a:off x="485845" y="995516"/>
            <a:ext cx="8421053" cy="6247448"/>
          </a:xfrm>
          <a:prstGeom prst="rect">
            <a:avLst/>
          </a:prstGeom>
        </p:spPr>
      </p:pic>
      <p:sp>
        <p:nvSpPr>
          <p:cNvPr id="3" name="Slide Number Placeholder 2">
            <a:extLst>
              <a:ext uri="{FF2B5EF4-FFF2-40B4-BE49-F238E27FC236}">
                <a16:creationId xmlns:a16="http://schemas.microsoft.com/office/drawing/2014/main" id="{C14445F6-A770-6F30-A34E-F0AC3492B8A9}"/>
              </a:ext>
            </a:extLst>
          </p:cNvPr>
          <p:cNvSpPr>
            <a:spLocks noGrp="1"/>
          </p:cNvSpPr>
          <p:nvPr>
            <p:ph type="sldNum" sz="quarter" idx="12"/>
          </p:nvPr>
        </p:nvSpPr>
        <p:spPr/>
        <p:txBody>
          <a:bodyPr/>
          <a:lstStyle/>
          <a:p>
            <a:fld id="{E31375A4-56A4-47D6-9801-1991572033F7}" type="slidenum">
              <a:rPr lang="en-US" smtClean="0"/>
              <a:t>41</a:t>
            </a:fld>
            <a:endParaRPr lang="en-US"/>
          </a:p>
        </p:txBody>
      </p:sp>
      <p:pic>
        <p:nvPicPr>
          <p:cNvPr id="4" name="Bildobjekt 2" descr="http://aktivaseniorer.com/images/logo/aktiva_seniorer_vit_bg_386x240.jpg">
            <a:extLst>
              <a:ext uri="{FF2B5EF4-FFF2-40B4-BE49-F238E27FC236}">
                <a16:creationId xmlns:a16="http://schemas.microsoft.com/office/drawing/2014/main" id="{86BA1220-5686-0D73-A5D4-675CA74B62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58985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Visa anmälda till en aktivitet</a:t>
            </a:r>
            <a:endParaRPr lang="en-GB" dirty="0"/>
          </a:p>
        </p:txBody>
      </p:sp>
      <p:sp>
        <p:nvSpPr>
          <p:cNvPr id="9" name="TextBox 8">
            <a:extLst>
              <a:ext uri="{FF2B5EF4-FFF2-40B4-BE49-F238E27FC236}">
                <a16:creationId xmlns:a16="http://schemas.microsoft.com/office/drawing/2014/main" id="{8A29EB6C-DCFE-C446-BD9C-F97DA169770E}"/>
              </a:ext>
            </a:extLst>
          </p:cNvPr>
          <p:cNvSpPr txBox="1"/>
          <p:nvPr/>
        </p:nvSpPr>
        <p:spPr>
          <a:xfrm>
            <a:off x="7211961" y="3123083"/>
            <a:ext cx="4608871" cy="923330"/>
          </a:xfrm>
          <a:prstGeom prst="rect">
            <a:avLst/>
          </a:prstGeom>
          <a:noFill/>
        </p:spPr>
        <p:txBody>
          <a:bodyPr wrap="square" rtlCol="0">
            <a:spAutoFit/>
          </a:bodyPr>
          <a:lstStyle/>
          <a:p>
            <a:r>
              <a:rPr lang="sv-SE" dirty="0"/>
              <a:t>I kolumnen ’Tot’ visas antalet anmälda.</a:t>
            </a:r>
          </a:p>
          <a:p>
            <a:r>
              <a:rPr lang="sv-SE" dirty="0"/>
              <a:t>För att se vilka som är anmälda tryck på</a:t>
            </a:r>
          </a:p>
          <a:p>
            <a:r>
              <a:rPr lang="sv-SE" dirty="0"/>
              <a:t>2:a ikonen från vänster på aktuell aktivitet.</a:t>
            </a:r>
          </a:p>
        </p:txBody>
      </p:sp>
      <p:pic>
        <p:nvPicPr>
          <p:cNvPr id="4" name="Picture 3">
            <a:extLst>
              <a:ext uri="{FF2B5EF4-FFF2-40B4-BE49-F238E27FC236}">
                <a16:creationId xmlns:a16="http://schemas.microsoft.com/office/drawing/2014/main" id="{007ACB79-6472-F725-33C2-B99E8333673F}"/>
              </a:ext>
            </a:extLst>
          </p:cNvPr>
          <p:cNvPicPr>
            <a:picLocks noChangeAspect="1"/>
          </p:cNvPicPr>
          <p:nvPr/>
        </p:nvPicPr>
        <p:blipFill>
          <a:blip r:embed="rId3"/>
          <a:stretch>
            <a:fillRect/>
          </a:stretch>
        </p:blipFill>
        <p:spPr>
          <a:xfrm>
            <a:off x="287594" y="1183671"/>
            <a:ext cx="6823710" cy="2926080"/>
          </a:xfrm>
          <a:prstGeom prst="rect">
            <a:avLst/>
          </a:prstGeom>
        </p:spPr>
      </p:pic>
      <p:pic>
        <p:nvPicPr>
          <p:cNvPr id="6" name="Picture 5">
            <a:extLst>
              <a:ext uri="{FF2B5EF4-FFF2-40B4-BE49-F238E27FC236}">
                <a16:creationId xmlns:a16="http://schemas.microsoft.com/office/drawing/2014/main" id="{AC9E4925-F6C4-1B5D-8E56-1049F5F3F178}"/>
              </a:ext>
            </a:extLst>
          </p:cNvPr>
          <p:cNvPicPr>
            <a:picLocks noChangeAspect="1"/>
          </p:cNvPicPr>
          <p:nvPr/>
        </p:nvPicPr>
        <p:blipFill>
          <a:blip r:embed="rId4"/>
          <a:stretch>
            <a:fillRect/>
          </a:stretch>
        </p:blipFill>
        <p:spPr>
          <a:xfrm>
            <a:off x="339029" y="4223385"/>
            <a:ext cx="6772275" cy="2634615"/>
          </a:xfrm>
          <a:prstGeom prst="rect">
            <a:avLst/>
          </a:prstGeom>
        </p:spPr>
      </p:pic>
      <p:sp>
        <p:nvSpPr>
          <p:cNvPr id="7" name="TextBox 6">
            <a:extLst>
              <a:ext uri="{FF2B5EF4-FFF2-40B4-BE49-F238E27FC236}">
                <a16:creationId xmlns:a16="http://schemas.microsoft.com/office/drawing/2014/main" id="{7FF8670D-994A-16F7-3660-3192F68F9343}"/>
              </a:ext>
            </a:extLst>
          </p:cNvPr>
          <p:cNvSpPr txBox="1"/>
          <p:nvPr/>
        </p:nvSpPr>
        <p:spPr>
          <a:xfrm>
            <a:off x="7211961" y="4779818"/>
            <a:ext cx="4608871" cy="646331"/>
          </a:xfrm>
          <a:prstGeom prst="rect">
            <a:avLst/>
          </a:prstGeom>
          <a:noFill/>
        </p:spPr>
        <p:txBody>
          <a:bodyPr wrap="square" rtlCol="0">
            <a:spAutoFit/>
          </a:bodyPr>
          <a:lstStyle/>
          <a:p>
            <a:r>
              <a:rPr lang="sv-SE" dirty="0"/>
              <a:t>Möjlighet här att makulera en anmälan, en ny deltagare kan läggas till.</a:t>
            </a:r>
          </a:p>
        </p:txBody>
      </p:sp>
      <p:sp>
        <p:nvSpPr>
          <p:cNvPr id="3" name="Slide Number Placeholder 2">
            <a:extLst>
              <a:ext uri="{FF2B5EF4-FFF2-40B4-BE49-F238E27FC236}">
                <a16:creationId xmlns:a16="http://schemas.microsoft.com/office/drawing/2014/main" id="{C95C7543-1981-D8B1-6E36-8F51CECFE1B2}"/>
              </a:ext>
            </a:extLst>
          </p:cNvPr>
          <p:cNvSpPr>
            <a:spLocks noGrp="1"/>
          </p:cNvSpPr>
          <p:nvPr>
            <p:ph type="sldNum" sz="quarter" idx="12"/>
          </p:nvPr>
        </p:nvSpPr>
        <p:spPr/>
        <p:txBody>
          <a:bodyPr/>
          <a:lstStyle/>
          <a:p>
            <a:fld id="{E31375A4-56A4-47D6-9801-1991572033F7}" type="slidenum">
              <a:rPr lang="en-US" smtClean="0"/>
              <a:t>42</a:t>
            </a:fld>
            <a:endParaRPr lang="en-US"/>
          </a:p>
        </p:txBody>
      </p:sp>
      <p:pic>
        <p:nvPicPr>
          <p:cNvPr id="5" name="Bildobjekt 2" descr="http://aktivaseniorer.com/images/logo/aktiva_seniorer_vit_bg_386x240.jpg">
            <a:extLst>
              <a:ext uri="{FF2B5EF4-FFF2-40B4-BE49-F238E27FC236}">
                <a16:creationId xmlns:a16="http://schemas.microsoft.com/office/drawing/2014/main" id="{30FF475F-F601-6D47-5BDF-70DBEB7BB36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80324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040338-74BC-9341-2D48-01D02A63FE99}"/>
              </a:ext>
            </a:extLst>
          </p:cNvPr>
          <p:cNvPicPr>
            <a:picLocks noChangeAspect="1"/>
          </p:cNvPicPr>
          <p:nvPr/>
        </p:nvPicPr>
        <p:blipFill>
          <a:blip r:embed="rId3"/>
          <a:stretch>
            <a:fillRect/>
          </a:stretch>
        </p:blipFill>
        <p:spPr>
          <a:xfrm>
            <a:off x="176981" y="1509247"/>
            <a:ext cx="10154126" cy="4376261"/>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normAutofit fontScale="90000"/>
          </a:bodyPr>
          <a:lstStyle/>
          <a:p>
            <a:r>
              <a:rPr lang="sv-SE" dirty="0"/>
              <a:t>Avanmälan till specifik aktivitet</a:t>
            </a:r>
            <a:br>
              <a:rPr lang="sv-SE" dirty="0"/>
            </a:br>
            <a:r>
              <a:rPr lang="sv-SE" sz="2000" dirty="0"/>
              <a:t>Variant 1</a:t>
            </a:r>
            <a:endParaRPr lang="en-GB" dirty="0"/>
          </a:p>
        </p:txBody>
      </p:sp>
      <p:sp>
        <p:nvSpPr>
          <p:cNvPr id="7" name="TextBox 6">
            <a:extLst>
              <a:ext uri="{FF2B5EF4-FFF2-40B4-BE49-F238E27FC236}">
                <a16:creationId xmlns:a16="http://schemas.microsoft.com/office/drawing/2014/main" id="{7FF8670D-994A-16F7-3660-3192F68F9343}"/>
              </a:ext>
            </a:extLst>
          </p:cNvPr>
          <p:cNvSpPr txBox="1"/>
          <p:nvPr/>
        </p:nvSpPr>
        <p:spPr>
          <a:xfrm>
            <a:off x="233140" y="6211669"/>
            <a:ext cx="4608871" cy="646331"/>
          </a:xfrm>
          <a:prstGeom prst="rect">
            <a:avLst/>
          </a:prstGeom>
          <a:noFill/>
        </p:spPr>
        <p:txBody>
          <a:bodyPr wrap="square" rtlCol="0">
            <a:spAutoFit/>
          </a:bodyPr>
          <a:lstStyle/>
          <a:p>
            <a:r>
              <a:rPr lang="sv-SE" dirty="0"/>
              <a:t>Välj aktuell aktivitet och markera ikonen</a:t>
            </a:r>
          </a:p>
          <a:p>
            <a:r>
              <a:rPr lang="sv-SE" dirty="0"/>
              <a:t>’Visa anmälningar’</a:t>
            </a:r>
          </a:p>
        </p:txBody>
      </p:sp>
      <p:sp>
        <p:nvSpPr>
          <p:cNvPr id="8" name="Rectangle 7">
            <a:extLst>
              <a:ext uri="{FF2B5EF4-FFF2-40B4-BE49-F238E27FC236}">
                <a16:creationId xmlns:a16="http://schemas.microsoft.com/office/drawing/2014/main" id="{1F5DB3C3-5026-0ECA-F63B-CD0B14DE8051}"/>
              </a:ext>
            </a:extLst>
          </p:cNvPr>
          <p:cNvSpPr/>
          <p:nvPr/>
        </p:nvSpPr>
        <p:spPr>
          <a:xfrm>
            <a:off x="685800" y="5139809"/>
            <a:ext cx="287594" cy="25072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53408038-4F19-E0E3-59CA-93EF9E28DC4D}"/>
              </a:ext>
            </a:extLst>
          </p:cNvPr>
          <p:cNvCxnSpPr>
            <a:cxnSpLocks/>
          </p:cNvCxnSpPr>
          <p:nvPr/>
        </p:nvCxnSpPr>
        <p:spPr>
          <a:xfrm flipH="1">
            <a:off x="905795" y="4842848"/>
            <a:ext cx="1329814" cy="416071"/>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135C581-0217-8EAF-E5D5-0EA8F9BEC561}"/>
              </a:ext>
            </a:extLst>
          </p:cNvPr>
          <p:cNvSpPr/>
          <p:nvPr/>
        </p:nvSpPr>
        <p:spPr>
          <a:xfrm>
            <a:off x="2190989" y="4551502"/>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12" name="Slide Number Placeholder 11">
            <a:extLst>
              <a:ext uri="{FF2B5EF4-FFF2-40B4-BE49-F238E27FC236}">
                <a16:creationId xmlns:a16="http://schemas.microsoft.com/office/drawing/2014/main" id="{F6F93FA7-6A7F-6C8B-D4A6-09CE981A9C72}"/>
              </a:ext>
            </a:extLst>
          </p:cNvPr>
          <p:cNvSpPr>
            <a:spLocks noGrp="1"/>
          </p:cNvSpPr>
          <p:nvPr>
            <p:ph type="sldNum" sz="quarter" idx="12"/>
          </p:nvPr>
        </p:nvSpPr>
        <p:spPr/>
        <p:txBody>
          <a:bodyPr/>
          <a:lstStyle/>
          <a:p>
            <a:fld id="{E31375A4-56A4-47D6-9801-1991572033F7}" type="slidenum">
              <a:rPr lang="en-US" smtClean="0"/>
              <a:t>43</a:t>
            </a:fld>
            <a:endParaRPr lang="en-US"/>
          </a:p>
        </p:txBody>
      </p:sp>
      <p:pic>
        <p:nvPicPr>
          <p:cNvPr id="3" name="Bildobjekt 2" descr="http://aktivaseniorer.com/images/logo/aktiva_seniorer_vit_bg_386x240.jpg">
            <a:extLst>
              <a:ext uri="{FF2B5EF4-FFF2-40B4-BE49-F238E27FC236}">
                <a16:creationId xmlns:a16="http://schemas.microsoft.com/office/drawing/2014/main" id="{DE9837D8-7472-17DD-22CC-62E506114F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424702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CA4D8-A1FF-D875-0B67-EAD5B4C9004E}"/>
              </a:ext>
            </a:extLst>
          </p:cNvPr>
          <p:cNvPicPr>
            <a:picLocks noChangeAspect="1"/>
          </p:cNvPicPr>
          <p:nvPr/>
        </p:nvPicPr>
        <p:blipFill>
          <a:blip r:embed="rId3"/>
          <a:stretch>
            <a:fillRect/>
          </a:stretch>
        </p:blipFill>
        <p:spPr>
          <a:xfrm>
            <a:off x="346588" y="1043140"/>
            <a:ext cx="8528685" cy="3965734"/>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normAutofit fontScale="90000"/>
          </a:bodyPr>
          <a:lstStyle/>
          <a:p>
            <a:r>
              <a:rPr lang="sv-SE"/>
              <a:t>Avanmälan till specifik aktivitet</a:t>
            </a:r>
            <a:br>
              <a:rPr lang="sv-SE"/>
            </a:br>
            <a:r>
              <a:rPr lang="sv-SE" sz="2000"/>
              <a:t>Variant 1</a:t>
            </a:r>
            <a:endParaRPr lang="en-GB" dirty="0"/>
          </a:p>
        </p:txBody>
      </p:sp>
      <p:sp>
        <p:nvSpPr>
          <p:cNvPr id="7" name="TextBox 6">
            <a:extLst>
              <a:ext uri="{FF2B5EF4-FFF2-40B4-BE49-F238E27FC236}">
                <a16:creationId xmlns:a16="http://schemas.microsoft.com/office/drawing/2014/main" id="{7FF8670D-994A-16F7-3660-3192F68F9343}"/>
              </a:ext>
            </a:extLst>
          </p:cNvPr>
          <p:cNvSpPr txBox="1"/>
          <p:nvPr/>
        </p:nvSpPr>
        <p:spPr>
          <a:xfrm>
            <a:off x="233140" y="5539360"/>
            <a:ext cx="9781015" cy="1200329"/>
          </a:xfrm>
          <a:prstGeom prst="rect">
            <a:avLst/>
          </a:prstGeom>
          <a:noFill/>
        </p:spPr>
        <p:txBody>
          <a:bodyPr wrap="square" rtlCol="0">
            <a:spAutoFit/>
          </a:bodyPr>
          <a:lstStyle/>
          <a:p>
            <a:pPr marL="342900" indent="-342900">
              <a:buAutoNum type="arabicPeriod"/>
            </a:pPr>
            <a:r>
              <a:rPr lang="sv-SE" dirty="0"/>
              <a:t>Välj ’Markera flera rader samtidigt’ – ikonen</a:t>
            </a:r>
          </a:p>
          <a:p>
            <a:pPr marL="342900" indent="-342900">
              <a:buAutoNum type="arabicPeriod"/>
            </a:pPr>
            <a:r>
              <a:rPr lang="sv-SE" dirty="0"/>
              <a:t>Välj åtgärd, finns flera att välja på om t.ex anmälningsavgift måste betalas,....</a:t>
            </a:r>
          </a:p>
          <a:p>
            <a:pPr marL="342900" indent="-342900">
              <a:buAutoNum type="arabicPeriod"/>
            </a:pPr>
            <a:r>
              <a:rPr lang="sv-SE" dirty="0"/>
              <a:t>Markera en eller flera anmälningar som ska avanmälas</a:t>
            </a:r>
          </a:p>
          <a:p>
            <a:pPr marL="342900" indent="-342900">
              <a:buAutoNum type="arabicPeriod"/>
            </a:pPr>
            <a:r>
              <a:rPr lang="sv-SE" dirty="0"/>
              <a:t>Tryck på ’Verkställ’ för att genomföra åtgärden</a:t>
            </a:r>
          </a:p>
        </p:txBody>
      </p:sp>
      <p:sp>
        <p:nvSpPr>
          <p:cNvPr id="8" name="Rectangle 7">
            <a:extLst>
              <a:ext uri="{FF2B5EF4-FFF2-40B4-BE49-F238E27FC236}">
                <a16:creationId xmlns:a16="http://schemas.microsoft.com/office/drawing/2014/main" id="{1F5DB3C3-5026-0ECA-F63B-CD0B14DE8051}"/>
              </a:ext>
            </a:extLst>
          </p:cNvPr>
          <p:cNvSpPr/>
          <p:nvPr/>
        </p:nvSpPr>
        <p:spPr>
          <a:xfrm>
            <a:off x="685800" y="4697362"/>
            <a:ext cx="287594" cy="25072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53408038-4F19-E0E3-59CA-93EF9E28DC4D}"/>
              </a:ext>
            </a:extLst>
          </p:cNvPr>
          <p:cNvCxnSpPr>
            <a:cxnSpLocks/>
          </p:cNvCxnSpPr>
          <p:nvPr/>
        </p:nvCxnSpPr>
        <p:spPr>
          <a:xfrm flipH="1">
            <a:off x="1295400" y="1935456"/>
            <a:ext cx="1329814" cy="416071"/>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135C581-0217-8EAF-E5D5-0EA8F9BEC561}"/>
              </a:ext>
            </a:extLst>
          </p:cNvPr>
          <p:cNvSpPr/>
          <p:nvPr/>
        </p:nvSpPr>
        <p:spPr>
          <a:xfrm>
            <a:off x="2580594" y="1644110"/>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6" name="Rectangle 5">
            <a:extLst>
              <a:ext uri="{FF2B5EF4-FFF2-40B4-BE49-F238E27FC236}">
                <a16:creationId xmlns:a16="http://schemas.microsoft.com/office/drawing/2014/main" id="{61B4BDF7-DEE5-44D3-21BD-F1EE9C286CE3}"/>
              </a:ext>
            </a:extLst>
          </p:cNvPr>
          <p:cNvSpPr/>
          <p:nvPr/>
        </p:nvSpPr>
        <p:spPr>
          <a:xfrm>
            <a:off x="1052050" y="2269865"/>
            <a:ext cx="287594" cy="25072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C77E7A6E-D82C-1910-CDD0-3B6BA911B691}"/>
              </a:ext>
            </a:extLst>
          </p:cNvPr>
          <p:cNvCxnSpPr>
            <a:cxnSpLocks/>
          </p:cNvCxnSpPr>
          <p:nvPr/>
        </p:nvCxnSpPr>
        <p:spPr>
          <a:xfrm flipH="1">
            <a:off x="4464219" y="2476092"/>
            <a:ext cx="1329814" cy="416071"/>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2978982-4D3E-561A-3756-C72C061F737F}"/>
              </a:ext>
            </a:extLst>
          </p:cNvPr>
          <p:cNvSpPr/>
          <p:nvPr/>
        </p:nvSpPr>
        <p:spPr>
          <a:xfrm>
            <a:off x="5749413" y="2184746"/>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cxnSp>
        <p:nvCxnSpPr>
          <p:cNvPr id="13" name="Straight Arrow Connector 12">
            <a:extLst>
              <a:ext uri="{FF2B5EF4-FFF2-40B4-BE49-F238E27FC236}">
                <a16:creationId xmlns:a16="http://schemas.microsoft.com/office/drawing/2014/main" id="{CCE17337-6442-38C9-67F5-9CA8C34D3CB2}"/>
              </a:ext>
            </a:extLst>
          </p:cNvPr>
          <p:cNvCxnSpPr>
            <a:cxnSpLocks/>
          </p:cNvCxnSpPr>
          <p:nvPr/>
        </p:nvCxnSpPr>
        <p:spPr>
          <a:xfrm flipH="1" flipV="1">
            <a:off x="973394" y="4824208"/>
            <a:ext cx="1201993" cy="381973"/>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85C1D9E-4682-CCB2-B8B8-DF4075B5998C}"/>
              </a:ext>
            </a:extLst>
          </p:cNvPr>
          <p:cNvSpPr/>
          <p:nvPr/>
        </p:nvSpPr>
        <p:spPr>
          <a:xfrm>
            <a:off x="2116394" y="5008874"/>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3</a:t>
            </a:r>
            <a:endParaRPr lang="en-GB" dirty="0"/>
          </a:p>
        </p:txBody>
      </p:sp>
      <p:cxnSp>
        <p:nvCxnSpPr>
          <p:cNvPr id="16" name="Straight Arrow Connector 15">
            <a:extLst>
              <a:ext uri="{FF2B5EF4-FFF2-40B4-BE49-F238E27FC236}">
                <a16:creationId xmlns:a16="http://schemas.microsoft.com/office/drawing/2014/main" id="{F9EAC7BC-2D52-EFD8-9FBE-20A8ACEC2086}"/>
              </a:ext>
            </a:extLst>
          </p:cNvPr>
          <p:cNvCxnSpPr>
            <a:cxnSpLocks/>
          </p:cNvCxnSpPr>
          <p:nvPr/>
        </p:nvCxnSpPr>
        <p:spPr>
          <a:xfrm flipH="1">
            <a:off x="8251723" y="2013442"/>
            <a:ext cx="722671" cy="648642"/>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00581F8-1111-8553-4B28-2022D1CDE63F}"/>
              </a:ext>
            </a:extLst>
          </p:cNvPr>
          <p:cNvSpPr/>
          <p:nvPr/>
        </p:nvSpPr>
        <p:spPr>
          <a:xfrm>
            <a:off x="8945329" y="1815414"/>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4</a:t>
            </a:r>
            <a:endParaRPr lang="en-GB" dirty="0"/>
          </a:p>
        </p:txBody>
      </p:sp>
      <p:sp>
        <p:nvSpPr>
          <p:cNvPr id="20" name="Slide Number Placeholder 19">
            <a:extLst>
              <a:ext uri="{FF2B5EF4-FFF2-40B4-BE49-F238E27FC236}">
                <a16:creationId xmlns:a16="http://schemas.microsoft.com/office/drawing/2014/main" id="{F23B66EA-3594-7C34-EE3A-0ED91C74FE59}"/>
              </a:ext>
            </a:extLst>
          </p:cNvPr>
          <p:cNvSpPr>
            <a:spLocks noGrp="1"/>
          </p:cNvSpPr>
          <p:nvPr>
            <p:ph type="sldNum" sz="quarter" idx="12"/>
          </p:nvPr>
        </p:nvSpPr>
        <p:spPr/>
        <p:txBody>
          <a:bodyPr/>
          <a:lstStyle/>
          <a:p>
            <a:fld id="{E31375A4-56A4-47D6-9801-1991572033F7}" type="slidenum">
              <a:rPr lang="en-US" smtClean="0"/>
              <a:t>44</a:t>
            </a:fld>
            <a:endParaRPr lang="en-US"/>
          </a:p>
        </p:txBody>
      </p:sp>
      <p:pic>
        <p:nvPicPr>
          <p:cNvPr id="3" name="Bildobjekt 2" descr="http://aktivaseniorer.com/images/logo/aktiva_seniorer_vit_bg_386x240.jpg">
            <a:extLst>
              <a:ext uri="{FF2B5EF4-FFF2-40B4-BE49-F238E27FC236}">
                <a16:creationId xmlns:a16="http://schemas.microsoft.com/office/drawing/2014/main" id="{76E90739-1E8E-443D-C1D3-4B9C0CD8302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27801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6A1118-E68D-C053-C5B2-491699F7397E}"/>
              </a:ext>
            </a:extLst>
          </p:cNvPr>
          <p:cNvPicPr>
            <a:picLocks noChangeAspect="1"/>
          </p:cNvPicPr>
          <p:nvPr/>
        </p:nvPicPr>
        <p:blipFill>
          <a:blip r:embed="rId3"/>
          <a:stretch>
            <a:fillRect/>
          </a:stretch>
        </p:blipFill>
        <p:spPr>
          <a:xfrm>
            <a:off x="318135" y="1197322"/>
            <a:ext cx="5777865" cy="2188845"/>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normAutofit fontScale="90000"/>
          </a:bodyPr>
          <a:lstStyle/>
          <a:p>
            <a:r>
              <a:rPr lang="sv-SE" dirty="0"/>
              <a:t>Avanmälan till specifik aktivitet</a:t>
            </a:r>
            <a:br>
              <a:rPr lang="sv-SE" dirty="0"/>
            </a:br>
            <a:r>
              <a:rPr lang="sv-SE" sz="2000" dirty="0"/>
              <a:t>Variant 1</a:t>
            </a:r>
            <a:endParaRPr lang="en-GB" dirty="0"/>
          </a:p>
        </p:txBody>
      </p:sp>
      <p:sp>
        <p:nvSpPr>
          <p:cNvPr id="7" name="TextBox 6">
            <a:extLst>
              <a:ext uri="{FF2B5EF4-FFF2-40B4-BE49-F238E27FC236}">
                <a16:creationId xmlns:a16="http://schemas.microsoft.com/office/drawing/2014/main" id="{7FF8670D-994A-16F7-3660-3192F68F9343}"/>
              </a:ext>
            </a:extLst>
          </p:cNvPr>
          <p:cNvSpPr txBox="1"/>
          <p:nvPr/>
        </p:nvSpPr>
        <p:spPr>
          <a:xfrm>
            <a:off x="318135" y="4079270"/>
            <a:ext cx="4608871" cy="369332"/>
          </a:xfrm>
          <a:prstGeom prst="rect">
            <a:avLst/>
          </a:prstGeom>
          <a:noFill/>
        </p:spPr>
        <p:txBody>
          <a:bodyPr wrap="square" rtlCol="0">
            <a:spAutoFit/>
          </a:bodyPr>
          <a:lstStyle/>
          <a:p>
            <a:r>
              <a:rPr lang="sv-SE" dirty="0"/>
              <a:t>Status förändrad till ’Avanmäld’</a:t>
            </a:r>
          </a:p>
        </p:txBody>
      </p:sp>
      <p:cxnSp>
        <p:nvCxnSpPr>
          <p:cNvPr id="10" name="Straight Arrow Connector 9">
            <a:extLst>
              <a:ext uri="{FF2B5EF4-FFF2-40B4-BE49-F238E27FC236}">
                <a16:creationId xmlns:a16="http://schemas.microsoft.com/office/drawing/2014/main" id="{53408038-4F19-E0E3-59CA-93EF9E28DC4D}"/>
              </a:ext>
            </a:extLst>
          </p:cNvPr>
          <p:cNvCxnSpPr>
            <a:cxnSpLocks/>
          </p:cNvCxnSpPr>
          <p:nvPr/>
        </p:nvCxnSpPr>
        <p:spPr>
          <a:xfrm flipH="1">
            <a:off x="3339279" y="1789688"/>
            <a:ext cx="1329814" cy="416071"/>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135C581-0217-8EAF-E5D5-0EA8F9BEC561}"/>
              </a:ext>
            </a:extLst>
          </p:cNvPr>
          <p:cNvSpPr/>
          <p:nvPr/>
        </p:nvSpPr>
        <p:spPr>
          <a:xfrm>
            <a:off x="4624473" y="1498342"/>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6" name="Slide Number Placeholder 5">
            <a:extLst>
              <a:ext uri="{FF2B5EF4-FFF2-40B4-BE49-F238E27FC236}">
                <a16:creationId xmlns:a16="http://schemas.microsoft.com/office/drawing/2014/main" id="{2F10ED33-297C-93BC-953A-6A1E40BB543D}"/>
              </a:ext>
            </a:extLst>
          </p:cNvPr>
          <p:cNvSpPr>
            <a:spLocks noGrp="1"/>
          </p:cNvSpPr>
          <p:nvPr>
            <p:ph type="sldNum" sz="quarter" idx="12"/>
          </p:nvPr>
        </p:nvSpPr>
        <p:spPr/>
        <p:txBody>
          <a:bodyPr/>
          <a:lstStyle/>
          <a:p>
            <a:fld id="{E31375A4-56A4-47D6-9801-1991572033F7}" type="slidenum">
              <a:rPr lang="en-US" smtClean="0"/>
              <a:t>45</a:t>
            </a:fld>
            <a:endParaRPr lang="en-US"/>
          </a:p>
        </p:txBody>
      </p:sp>
      <p:pic>
        <p:nvPicPr>
          <p:cNvPr id="3" name="Bildobjekt 2" descr="http://aktivaseniorer.com/images/logo/aktiva_seniorer_vit_bg_386x240.jpg">
            <a:extLst>
              <a:ext uri="{FF2B5EF4-FFF2-40B4-BE49-F238E27FC236}">
                <a16:creationId xmlns:a16="http://schemas.microsoft.com/office/drawing/2014/main" id="{DDE39731-81A0-DCB8-F813-D83459BA02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14376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040338-74BC-9341-2D48-01D02A63FE99}"/>
              </a:ext>
            </a:extLst>
          </p:cNvPr>
          <p:cNvPicPr>
            <a:picLocks noChangeAspect="1"/>
          </p:cNvPicPr>
          <p:nvPr/>
        </p:nvPicPr>
        <p:blipFill>
          <a:blip r:embed="rId3"/>
          <a:stretch>
            <a:fillRect/>
          </a:stretch>
        </p:blipFill>
        <p:spPr>
          <a:xfrm>
            <a:off x="176981" y="1509247"/>
            <a:ext cx="10154126" cy="4376261"/>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normAutofit fontScale="90000"/>
          </a:bodyPr>
          <a:lstStyle/>
          <a:p>
            <a:r>
              <a:rPr lang="sv-SE" dirty="0"/>
              <a:t>Avanmälan till specifik aktivitet</a:t>
            </a:r>
            <a:br>
              <a:rPr lang="sv-SE" dirty="0"/>
            </a:br>
            <a:r>
              <a:rPr lang="sv-SE" sz="2000" dirty="0"/>
              <a:t>Variant 2</a:t>
            </a:r>
            <a:endParaRPr lang="en-GB" dirty="0"/>
          </a:p>
        </p:txBody>
      </p:sp>
      <p:sp>
        <p:nvSpPr>
          <p:cNvPr id="7" name="TextBox 6">
            <a:extLst>
              <a:ext uri="{FF2B5EF4-FFF2-40B4-BE49-F238E27FC236}">
                <a16:creationId xmlns:a16="http://schemas.microsoft.com/office/drawing/2014/main" id="{7FF8670D-994A-16F7-3660-3192F68F9343}"/>
              </a:ext>
            </a:extLst>
          </p:cNvPr>
          <p:cNvSpPr txBox="1"/>
          <p:nvPr/>
        </p:nvSpPr>
        <p:spPr>
          <a:xfrm>
            <a:off x="233140" y="6211669"/>
            <a:ext cx="8335673" cy="646331"/>
          </a:xfrm>
          <a:prstGeom prst="rect">
            <a:avLst/>
          </a:prstGeom>
          <a:noFill/>
        </p:spPr>
        <p:txBody>
          <a:bodyPr wrap="square" rtlCol="0">
            <a:spAutoFit/>
          </a:bodyPr>
          <a:lstStyle/>
          <a:p>
            <a:r>
              <a:rPr lang="sv-SE" dirty="0"/>
              <a:t>Gör på samma sätt här som variant 1, välj aktuell aktivitet och markera ikonen</a:t>
            </a:r>
          </a:p>
          <a:p>
            <a:r>
              <a:rPr lang="sv-SE" dirty="0"/>
              <a:t>’Visa anmälningar’</a:t>
            </a:r>
          </a:p>
        </p:txBody>
      </p:sp>
      <p:sp>
        <p:nvSpPr>
          <p:cNvPr id="8" name="Rectangle 7">
            <a:extLst>
              <a:ext uri="{FF2B5EF4-FFF2-40B4-BE49-F238E27FC236}">
                <a16:creationId xmlns:a16="http://schemas.microsoft.com/office/drawing/2014/main" id="{1F5DB3C3-5026-0ECA-F63B-CD0B14DE8051}"/>
              </a:ext>
            </a:extLst>
          </p:cNvPr>
          <p:cNvSpPr/>
          <p:nvPr/>
        </p:nvSpPr>
        <p:spPr>
          <a:xfrm>
            <a:off x="685800" y="5139809"/>
            <a:ext cx="287594" cy="25072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53408038-4F19-E0E3-59CA-93EF9E28DC4D}"/>
              </a:ext>
            </a:extLst>
          </p:cNvPr>
          <p:cNvCxnSpPr>
            <a:cxnSpLocks/>
          </p:cNvCxnSpPr>
          <p:nvPr/>
        </p:nvCxnSpPr>
        <p:spPr>
          <a:xfrm flipH="1">
            <a:off x="905795" y="4842848"/>
            <a:ext cx="1329814" cy="416071"/>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135C581-0217-8EAF-E5D5-0EA8F9BEC561}"/>
              </a:ext>
            </a:extLst>
          </p:cNvPr>
          <p:cNvSpPr/>
          <p:nvPr/>
        </p:nvSpPr>
        <p:spPr>
          <a:xfrm>
            <a:off x="2190989" y="4551502"/>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3" name="Slide Number Placeholder 2">
            <a:extLst>
              <a:ext uri="{FF2B5EF4-FFF2-40B4-BE49-F238E27FC236}">
                <a16:creationId xmlns:a16="http://schemas.microsoft.com/office/drawing/2014/main" id="{0D9B2BC6-024F-18FE-1001-FAFF96657151}"/>
              </a:ext>
            </a:extLst>
          </p:cNvPr>
          <p:cNvSpPr>
            <a:spLocks noGrp="1"/>
          </p:cNvSpPr>
          <p:nvPr>
            <p:ph type="sldNum" sz="quarter" idx="12"/>
          </p:nvPr>
        </p:nvSpPr>
        <p:spPr/>
        <p:txBody>
          <a:bodyPr/>
          <a:lstStyle/>
          <a:p>
            <a:fld id="{E31375A4-56A4-47D6-9801-1991572033F7}" type="slidenum">
              <a:rPr lang="en-US" smtClean="0"/>
              <a:t>46</a:t>
            </a:fld>
            <a:endParaRPr lang="en-US"/>
          </a:p>
        </p:txBody>
      </p:sp>
      <p:pic>
        <p:nvPicPr>
          <p:cNvPr id="4" name="Bildobjekt 2" descr="http://aktivaseniorer.com/images/logo/aktiva_seniorer_vit_bg_386x240.jpg">
            <a:extLst>
              <a:ext uri="{FF2B5EF4-FFF2-40B4-BE49-F238E27FC236}">
                <a16:creationId xmlns:a16="http://schemas.microsoft.com/office/drawing/2014/main" id="{BE8246B7-120D-41C1-08AA-4F566C3F43C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14776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EA6798-F073-DCC3-5EEC-739266AF2166}"/>
              </a:ext>
            </a:extLst>
          </p:cNvPr>
          <p:cNvPicPr>
            <a:picLocks noChangeAspect="1"/>
          </p:cNvPicPr>
          <p:nvPr/>
        </p:nvPicPr>
        <p:blipFill>
          <a:blip r:embed="rId3"/>
          <a:stretch>
            <a:fillRect/>
          </a:stretch>
        </p:blipFill>
        <p:spPr>
          <a:xfrm>
            <a:off x="312131" y="1257157"/>
            <a:ext cx="8177689" cy="4133374"/>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normAutofit fontScale="90000"/>
          </a:bodyPr>
          <a:lstStyle/>
          <a:p>
            <a:r>
              <a:rPr lang="sv-SE" dirty="0"/>
              <a:t>Avanmälan till specifik aktivitet</a:t>
            </a:r>
            <a:br>
              <a:rPr lang="sv-SE" dirty="0"/>
            </a:br>
            <a:r>
              <a:rPr lang="sv-SE" sz="2000" dirty="0"/>
              <a:t>Variant 2</a:t>
            </a:r>
            <a:endParaRPr lang="en-GB" dirty="0"/>
          </a:p>
        </p:txBody>
      </p:sp>
      <p:sp>
        <p:nvSpPr>
          <p:cNvPr id="7" name="TextBox 6">
            <a:extLst>
              <a:ext uri="{FF2B5EF4-FFF2-40B4-BE49-F238E27FC236}">
                <a16:creationId xmlns:a16="http://schemas.microsoft.com/office/drawing/2014/main" id="{7FF8670D-994A-16F7-3660-3192F68F9343}"/>
              </a:ext>
            </a:extLst>
          </p:cNvPr>
          <p:cNvSpPr txBox="1"/>
          <p:nvPr/>
        </p:nvSpPr>
        <p:spPr>
          <a:xfrm>
            <a:off x="233140" y="6211669"/>
            <a:ext cx="8335673" cy="369332"/>
          </a:xfrm>
          <a:prstGeom prst="rect">
            <a:avLst/>
          </a:prstGeom>
          <a:noFill/>
        </p:spPr>
        <p:txBody>
          <a:bodyPr wrap="square" rtlCol="0">
            <a:spAutoFit/>
          </a:bodyPr>
          <a:lstStyle/>
          <a:p>
            <a:r>
              <a:rPr lang="sv-SE" dirty="0"/>
              <a:t>1. Markera ’x’ - avboka</a:t>
            </a:r>
          </a:p>
        </p:txBody>
      </p:sp>
      <p:sp>
        <p:nvSpPr>
          <p:cNvPr id="8" name="Rectangle 7">
            <a:extLst>
              <a:ext uri="{FF2B5EF4-FFF2-40B4-BE49-F238E27FC236}">
                <a16:creationId xmlns:a16="http://schemas.microsoft.com/office/drawing/2014/main" id="{1F5DB3C3-5026-0ECA-F63B-CD0B14DE8051}"/>
              </a:ext>
            </a:extLst>
          </p:cNvPr>
          <p:cNvSpPr/>
          <p:nvPr/>
        </p:nvSpPr>
        <p:spPr>
          <a:xfrm>
            <a:off x="2764091" y="5051881"/>
            <a:ext cx="287594" cy="25072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53408038-4F19-E0E3-59CA-93EF9E28DC4D}"/>
              </a:ext>
            </a:extLst>
          </p:cNvPr>
          <p:cNvCxnSpPr>
            <a:cxnSpLocks/>
          </p:cNvCxnSpPr>
          <p:nvPr/>
        </p:nvCxnSpPr>
        <p:spPr>
          <a:xfrm flipH="1">
            <a:off x="3029563" y="4798603"/>
            <a:ext cx="1329814" cy="416071"/>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135C581-0217-8EAF-E5D5-0EA8F9BEC561}"/>
              </a:ext>
            </a:extLst>
          </p:cNvPr>
          <p:cNvSpPr/>
          <p:nvPr/>
        </p:nvSpPr>
        <p:spPr>
          <a:xfrm>
            <a:off x="4314757" y="4507257"/>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6" name="Slide Number Placeholder 5">
            <a:extLst>
              <a:ext uri="{FF2B5EF4-FFF2-40B4-BE49-F238E27FC236}">
                <a16:creationId xmlns:a16="http://schemas.microsoft.com/office/drawing/2014/main" id="{927593D7-A714-26E1-A117-11559986C367}"/>
              </a:ext>
            </a:extLst>
          </p:cNvPr>
          <p:cNvSpPr>
            <a:spLocks noGrp="1"/>
          </p:cNvSpPr>
          <p:nvPr>
            <p:ph type="sldNum" sz="quarter" idx="12"/>
          </p:nvPr>
        </p:nvSpPr>
        <p:spPr/>
        <p:txBody>
          <a:bodyPr/>
          <a:lstStyle/>
          <a:p>
            <a:fld id="{E31375A4-56A4-47D6-9801-1991572033F7}" type="slidenum">
              <a:rPr lang="en-US" smtClean="0"/>
              <a:t>47</a:t>
            </a:fld>
            <a:endParaRPr lang="en-US"/>
          </a:p>
        </p:txBody>
      </p:sp>
      <p:pic>
        <p:nvPicPr>
          <p:cNvPr id="3" name="Bildobjekt 2" descr="http://aktivaseniorer.com/images/logo/aktiva_seniorer_vit_bg_386x240.jpg">
            <a:extLst>
              <a:ext uri="{FF2B5EF4-FFF2-40B4-BE49-F238E27FC236}">
                <a16:creationId xmlns:a16="http://schemas.microsoft.com/office/drawing/2014/main" id="{3165CE9D-550A-15C1-F2D6-B2A21C94A9E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92614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F6AA8-7D5E-19CE-E5B4-BD03234CB92B}"/>
              </a:ext>
            </a:extLst>
          </p:cNvPr>
          <p:cNvPicPr>
            <a:picLocks noChangeAspect="1"/>
          </p:cNvPicPr>
          <p:nvPr/>
        </p:nvPicPr>
        <p:blipFill>
          <a:blip r:embed="rId3"/>
          <a:stretch>
            <a:fillRect/>
          </a:stretch>
        </p:blipFill>
        <p:spPr>
          <a:xfrm>
            <a:off x="501905" y="1267090"/>
            <a:ext cx="5715476" cy="3609499"/>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normAutofit fontScale="90000"/>
          </a:bodyPr>
          <a:lstStyle/>
          <a:p>
            <a:r>
              <a:rPr lang="sv-SE" dirty="0"/>
              <a:t>Avanmälan till specifik aktivitet</a:t>
            </a:r>
            <a:br>
              <a:rPr lang="sv-SE" dirty="0"/>
            </a:br>
            <a:r>
              <a:rPr lang="sv-SE" sz="2000" dirty="0"/>
              <a:t>Variant 2</a:t>
            </a:r>
            <a:endParaRPr lang="en-GB" dirty="0"/>
          </a:p>
        </p:txBody>
      </p:sp>
      <p:sp>
        <p:nvSpPr>
          <p:cNvPr id="7" name="TextBox 6">
            <a:extLst>
              <a:ext uri="{FF2B5EF4-FFF2-40B4-BE49-F238E27FC236}">
                <a16:creationId xmlns:a16="http://schemas.microsoft.com/office/drawing/2014/main" id="{7FF8670D-994A-16F7-3660-3192F68F9343}"/>
              </a:ext>
            </a:extLst>
          </p:cNvPr>
          <p:cNvSpPr txBox="1"/>
          <p:nvPr/>
        </p:nvSpPr>
        <p:spPr>
          <a:xfrm>
            <a:off x="255262" y="5011277"/>
            <a:ext cx="8335673" cy="1200329"/>
          </a:xfrm>
          <a:prstGeom prst="rect">
            <a:avLst/>
          </a:prstGeom>
          <a:noFill/>
        </p:spPr>
        <p:txBody>
          <a:bodyPr wrap="square" rtlCol="0">
            <a:spAutoFit/>
          </a:bodyPr>
          <a:lstStyle/>
          <a:p>
            <a:pPr marL="342900" indent="-342900">
              <a:buAutoNum type="arabicPeriod"/>
            </a:pPr>
            <a:r>
              <a:rPr lang="sv-SE" dirty="0"/>
              <a:t>Lägg ev till notering om varför personen valt att avboka aktivitet</a:t>
            </a:r>
          </a:p>
          <a:p>
            <a:pPr marL="342900" indent="-342900">
              <a:buAutoNum type="arabicPeriod"/>
            </a:pPr>
            <a:r>
              <a:rPr lang="sv-SE" dirty="0"/>
              <a:t>Markera om avbokningsbesked ska skickas</a:t>
            </a:r>
          </a:p>
          <a:p>
            <a:pPr marL="342900" indent="-342900">
              <a:buAutoNum type="arabicPeriod"/>
            </a:pPr>
            <a:r>
              <a:rPr lang="sv-SE" dirty="0"/>
              <a:t>Tryck på ’Bekräfta avbokning’ för att genomföra åtgärden</a:t>
            </a:r>
          </a:p>
          <a:p>
            <a:pPr marL="342900" indent="-342900">
              <a:buAutoNum type="arabicPeriod"/>
            </a:pPr>
            <a:endParaRPr lang="sv-SE" dirty="0"/>
          </a:p>
        </p:txBody>
      </p:sp>
      <p:sp>
        <p:nvSpPr>
          <p:cNvPr id="8" name="Rectangle 7">
            <a:extLst>
              <a:ext uri="{FF2B5EF4-FFF2-40B4-BE49-F238E27FC236}">
                <a16:creationId xmlns:a16="http://schemas.microsoft.com/office/drawing/2014/main" id="{1F5DB3C3-5026-0ECA-F63B-CD0B14DE8051}"/>
              </a:ext>
            </a:extLst>
          </p:cNvPr>
          <p:cNvSpPr/>
          <p:nvPr/>
        </p:nvSpPr>
        <p:spPr>
          <a:xfrm>
            <a:off x="750936" y="3842513"/>
            <a:ext cx="287594" cy="25072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53408038-4F19-E0E3-59CA-93EF9E28DC4D}"/>
              </a:ext>
            </a:extLst>
          </p:cNvPr>
          <p:cNvCxnSpPr>
            <a:cxnSpLocks/>
          </p:cNvCxnSpPr>
          <p:nvPr/>
        </p:nvCxnSpPr>
        <p:spPr>
          <a:xfrm flipH="1">
            <a:off x="2528118" y="2869455"/>
            <a:ext cx="1329814" cy="416071"/>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135C581-0217-8EAF-E5D5-0EA8F9BEC561}"/>
              </a:ext>
            </a:extLst>
          </p:cNvPr>
          <p:cNvSpPr/>
          <p:nvPr/>
        </p:nvSpPr>
        <p:spPr>
          <a:xfrm>
            <a:off x="3813312" y="2578109"/>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cxnSp>
        <p:nvCxnSpPr>
          <p:cNvPr id="6" name="Straight Arrow Connector 5">
            <a:extLst>
              <a:ext uri="{FF2B5EF4-FFF2-40B4-BE49-F238E27FC236}">
                <a16:creationId xmlns:a16="http://schemas.microsoft.com/office/drawing/2014/main" id="{EA92DF5F-1A74-9250-FDE4-22D395371A5A}"/>
              </a:ext>
            </a:extLst>
          </p:cNvPr>
          <p:cNvCxnSpPr>
            <a:cxnSpLocks/>
          </p:cNvCxnSpPr>
          <p:nvPr/>
        </p:nvCxnSpPr>
        <p:spPr>
          <a:xfrm flipH="1">
            <a:off x="1139311" y="3738716"/>
            <a:ext cx="1388807" cy="196668"/>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A615DAA-966D-139D-1F46-A40B2EB870F8}"/>
              </a:ext>
            </a:extLst>
          </p:cNvPr>
          <p:cNvSpPr/>
          <p:nvPr/>
        </p:nvSpPr>
        <p:spPr>
          <a:xfrm>
            <a:off x="2455605" y="3515592"/>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cxnSp>
        <p:nvCxnSpPr>
          <p:cNvPr id="13" name="Straight Arrow Connector 12">
            <a:extLst>
              <a:ext uri="{FF2B5EF4-FFF2-40B4-BE49-F238E27FC236}">
                <a16:creationId xmlns:a16="http://schemas.microsoft.com/office/drawing/2014/main" id="{18AD3A23-D75B-7FD0-7913-076FDEC6F8AB}"/>
              </a:ext>
            </a:extLst>
          </p:cNvPr>
          <p:cNvCxnSpPr>
            <a:cxnSpLocks/>
          </p:cNvCxnSpPr>
          <p:nvPr/>
        </p:nvCxnSpPr>
        <p:spPr>
          <a:xfrm flipH="1">
            <a:off x="2424505" y="4258460"/>
            <a:ext cx="1388807" cy="196668"/>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E30D3C8-6DD5-0D6F-57EC-F5C89577A2DB}"/>
              </a:ext>
            </a:extLst>
          </p:cNvPr>
          <p:cNvSpPr/>
          <p:nvPr/>
        </p:nvSpPr>
        <p:spPr>
          <a:xfrm>
            <a:off x="3740799" y="4035336"/>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3</a:t>
            </a:r>
            <a:endParaRPr lang="en-GB" dirty="0"/>
          </a:p>
        </p:txBody>
      </p:sp>
      <p:sp>
        <p:nvSpPr>
          <p:cNvPr id="15" name="Slide Number Placeholder 14">
            <a:extLst>
              <a:ext uri="{FF2B5EF4-FFF2-40B4-BE49-F238E27FC236}">
                <a16:creationId xmlns:a16="http://schemas.microsoft.com/office/drawing/2014/main" id="{8AC39DAC-7A6F-268E-B0EF-52733EF171E3}"/>
              </a:ext>
            </a:extLst>
          </p:cNvPr>
          <p:cNvSpPr>
            <a:spLocks noGrp="1"/>
          </p:cNvSpPr>
          <p:nvPr>
            <p:ph type="sldNum" sz="quarter" idx="12"/>
          </p:nvPr>
        </p:nvSpPr>
        <p:spPr/>
        <p:txBody>
          <a:bodyPr/>
          <a:lstStyle/>
          <a:p>
            <a:fld id="{E31375A4-56A4-47D6-9801-1991572033F7}" type="slidenum">
              <a:rPr lang="en-US" smtClean="0"/>
              <a:t>48</a:t>
            </a:fld>
            <a:endParaRPr lang="en-US"/>
          </a:p>
        </p:txBody>
      </p:sp>
      <p:pic>
        <p:nvPicPr>
          <p:cNvPr id="3" name="Bildobjekt 2" descr="http://aktivaseniorer.com/images/logo/aktiva_seniorer_vit_bg_386x240.jpg">
            <a:extLst>
              <a:ext uri="{FF2B5EF4-FFF2-40B4-BE49-F238E27FC236}">
                <a16:creationId xmlns:a16="http://schemas.microsoft.com/office/drawing/2014/main" id="{4C01A15F-5D2A-3190-485C-2CC30C2E4CA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18434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690FFE-18A6-FA89-FD23-7F0FA2298959}"/>
              </a:ext>
            </a:extLst>
          </p:cNvPr>
          <p:cNvPicPr>
            <a:picLocks noChangeAspect="1"/>
          </p:cNvPicPr>
          <p:nvPr/>
        </p:nvPicPr>
        <p:blipFill>
          <a:blip r:embed="rId3"/>
          <a:stretch>
            <a:fillRect/>
          </a:stretch>
        </p:blipFill>
        <p:spPr>
          <a:xfrm>
            <a:off x="391124" y="1133167"/>
            <a:ext cx="8177689" cy="4390073"/>
          </a:xfrm>
          <a:prstGeom prst="rect">
            <a:avLst/>
          </a:prstGeom>
        </p:spPr>
      </p:pic>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normAutofit fontScale="90000"/>
          </a:bodyPr>
          <a:lstStyle/>
          <a:p>
            <a:r>
              <a:rPr lang="sv-SE" dirty="0"/>
              <a:t>Avanmälan till specifik aktivitet</a:t>
            </a:r>
            <a:br>
              <a:rPr lang="sv-SE" dirty="0"/>
            </a:br>
            <a:r>
              <a:rPr lang="sv-SE" sz="2000" dirty="0"/>
              <a:t>Variant 2</a:t>
            </a:r>
            <a:endParaRPr lang="en-GB" dirty="0"/>
          </a:p>
        </p:txBody>
      </p:sp>
      <p:sp>
        <p:nvSpPr>
          <p:cNvPr id="7" name="TextBox 6">
            <a:extLst>
              <a:ext uri="{FF2B5EF4-FFF2-40B4-BE49-F238E27FC236}">
                <a16:creationId xmlns:a16="http://schemas.microsoft.com/office/drawing/2014/main" id="{7FF8670D-994A-16F7-3660-3192F68F9343}"/>
              </a:ext>
            </a:extLst>
          </p:cNvPr>
          <p:cNvSpPr txBox="1"/>
          <p:nvPr/>
        </p:nvSpPr>
        <p:spPr>
          <a:xfrm>
            <a:off x="1007430" y="5734666"/>
            <a:ext cx="8335673" cy="646331"/>
          </a:xfrm>
          <a:prstGeom prst="rect">
            <a:avLst/>
          </a:prstGeom>
          <a:noFill/>
        </p:spPr>
        <p:txBody>
          <a:bodyPr wrap="square" rtlCol="0">
            <a:spAutoFit/>
          </a:bodyPr>
          <a:lstStyle/>
          <a:p>
            <a:r>
              <a:rPr lang="sv-SE" dirty="0"/>
              <a:t>E-post som kvittens att personen är avbokad från aktiviteten</a:t>
            </a:r>
          </a:p>
          <a:p>
            <a:pPr marL="342900" indent="-342900">
              <a:buAutoNum type="arabicPeriod"/>
            </a:pPr>
            <a:endParaRPr lang="sv-SE" dirty="0"/>
          </a:p>
        </p:txBody>
      </p:sp>
      <p:sp>
        <p:nvSpPr>
          <p:cNvPr id="12" name="Slide Number Placeholder 11">
            <a:extLst>
              <a:ext uri="{FF2B5EF4-FFF2-40B4-BE49-F238E27FC236}">
                <a16:creationId xmlns:a16="http://schemas.microsoft.com/office/drawing/2014/main" id="{2436C019-0BE7-2588-699B-F13D06287C2A}"/>
              </a:ext>
            </a:extLst>
          </p:cNvPr>
          <p:cNvSpPr>
            <a:spLocks noGrp="1"/>
          </p:cNvSpPr>
          <p:nvPr>
            <p:ph type="sldNum" sz="quarter" idx="12"/>
          </p:nvPr>
        </p:nvSpPr>
        <p:spPr/>
        <p:txBody>
          <a:bodyPr/>
          <a:lstStyle/>
          <a:p>
            <a:fld id="{E31375A4-56A4-47D6-9801-1991572033F7}" type="slidenum">
              <a:rPr lang="en-US" smtClean="0"/>
              <a:t>49</a:t>
            </a:fld>
            <a:endParaRPr lang="en-US"/>
          </a:p>
        </p:txBody>
      </p:sp>
      <p:pic>
        <p:nvPicPr>
          <p:cNvPr id="3" name="Bildobjekt 2" descr="http://aktivaseniorer.com/images/logo/aktiva_seniorer_vit_bg_386x240.jpg">
            <a:extLst>
              <a:ext uri="{FF2B5EF4-FFF2-40B4-BE49-F238E27FC236}">
                <a16:creationId xmlns:a16="http://schemas.microsoft.com/office/drawing/2014/main" id="{6CDCD846-4903-3267-AE36-9B4CB96A5F7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85182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503854"/>
            <a:ext cx="9601200" cy="577972"/>
          </a:xfrm>
        </p:spPr>
        <p:txBody>
          <a:bodyPr/>
          <a:lstStyle/>
          <a:p>
            <a:r>
              <a:rPr lang="sv-SE" dirty="0"/>
              <a:t>Instruktion</a:t>
            </a:r>
            <a:endParaRPr lang="en-GB" dirty="0"/>
          </a:p>
        </p:txBody>
      </p:sp>
      <p:pic>
        <p:nvPicPr>
          <p:cNvPr id="8" name="Picture 7">
            <a:extLst>
              <a:ext uri="{FF2B5EF4-FFF2-40B4-BE49-F238E27FC236}">
                <a16:creationId xmlns:a16="http://schemas.microsoft.com/office/drawing/2014/main" id="{58A2E839-0F47-1CFA-F0B1-7DBDECEDE69B}"/>
              </a:ext>
            </a:extLst>
          </p:cNvPr>
          <p:cNvPicPr>
            <a:picLocks noChangeAspect="1"/>
          </p:cNvPicPr>
          <p:nvPr/>
        </p:nvPicPr>
        <p:blipFill>
          <a:blip r:embed="rId4"/>
          <a:stretch>
            <a:fillRect/>
          </a:stretch>
        </p:blipFill>
        <p:spPr>
          <a:xfrm>
            <a:off x="1295400" y="3731707"/>
            <a:ext cx="1938338" cy="352425"/>
          </a:xfrm>
          <a:prstGeom prst="rect">
            <a:avLst/>
          </a:prstGeom>
        </p:spPr>
      </p:pic>
      <p:pic>
        <p:nvPicPr>
          <p:cNvPr id="10" name="Picture 9">
            <a:extLst>
              <a:ext uri="{FF2B5EF4-FFF2-40B4-BE49-F238E27FC236}">
                <a16:creationId xmlns:a16="http://schemas.microsoft.com/office/drawing/2014/main" id="{6C1E9CEE-F73B-FE17-B360-B6B88C1B2D3A}"/>
              </a:ext>
            </a:extLst>
          </p:cNvPr>
          <p:cNvPicPr>
            <a:picLocks noChangeAspect="1"/>
          </p:cNvPicPr>
          <p:nvPr/>
        </p:nvPicPr>
        <p:blipFill>
          <a:blip r:embed="rId5"/>
          <a:stretch>
            <a:fillRect/>
          </a:stretch>
        </p:blipFill>
        <p:spPr>
          <a:xfrm>
            <a:off x="6644987" y="3576449"/>
            <a:ext cx="2686050" cy="762000"/>
          </a:xfrm>
          <a:prstGeom prst="rect">
            <a:avLst/>
          </a:prstGeom>
        </p:spPr>
      </p:pic>
      <p:pic>
        <p:nvPicPr>
          <p:cNvPr id="15" name="Picture 14">
            <a:extLst>
              <a:ext uri="{FF2B5EF4-FFF2-40B4-BE49-F238E27FC236}">
                <a16:creationId xmlns:a16="http://schemas.microsoft.com/office/drawing/2014/main" id="{60572F8B-4947-1D3C-AF1B-E2636D18EB26}"/>
              </a:ext>
            </a:extLst>
          </p:cNvPr>
          <p:cNvPicPr>
            <a:picLocks noChangeAspect="1"/>
          </p:cNvPicPr>
          <p:nvPr/>
        </p:nvPicPr>
        <p:blipFill>
          <a:blip r:embed="rId6"/>
          <a:stretch>
            <a:fillRect/>
          </a:stretch>
        </p:blipFill>
        <p:spPr>
          <a:xfrm>
            <a:off x="4136883" y="3576449"/>
            <a:ext cx="1754505" cy="662940"/>
          </a:xfrm>
          <a:prstGeom prst="rect">
            <a:avLst/>
          </a:prstGeom>
        </p:spPr>
      </p:pic>
      <p:sp>
        <p:nvSpPr>
          <p:cNvPr id="2" name="TextBox 1">
            <a:extLst>
              <a:ext uri="{FF2B5EF4-FFF2-40B4-BE49-F238E27FC236}">
                <a16:creationId xmlns:a16="http://schemas.microsoft.com/office/drawing/2014/main" id="{B700B3ED-C878-5AF0-F2AD-2BE90CE608AF}"/>
              </a:ext>
            </a:extLst>
          </p:cNvPr>
          <p:cNvSpPr txBox="1"/>
          <p:nvPr/>
        </p:nvSpPr>
        <p:spPr>
          <a:xfrm>
            <a:off x="1295399" y="1323110"/>
            <a:ext cx="7003473" cy="830997"/>
          </a:xfrm>
          <a:prstGeom prst="rect">
            <a:avLst/>
          </a:prstGeom>
          <a:noFill/>
        </p:spPr>
        <p:txBody>
          <a:bodyPr wrap="square" rtlCol="0">
            <a:spAutoFit/>
          </a:bodyPr>
          <a:lstStyle/>
          <a:p>
            <a:r>
              <a:rPr lang="sv-SE" sz="2400" dirty="0"/>
              <a:t>Uppläggning och hantering av aktiviteter</a:t>
            </a:r>
          </a:p>
          <a:p>
            <a:r>
              <a:rPr lang="sv-SE" sz="2400" dirty="0"/>
              <a:t>i Mina Aktiviteter, Visma och Wordpress</a:t>
            </a:r>
            <a:endParaRPr lang="en-GB" sz="2400" dirty="0"/>
          </a:p>
        </p:txBody>
      </p:sp>
      <p:sp>
        <p:nvSpPr>
          <p:cNvPr id="3" name="Slide Number Placeholder 2">
            <a:extLst>
              <a:ext uri="{FF2B5EF4-FFF2-40B4-BE49-F238E27FC236}">
                <a16:creationId xmlns:a16="http://schemas.microsoft.com/office/drawing/2014/main" id="{9A00F221-3EC8-C97A-E25A-A02F95F9BFF2}"/>
              </a:ext>
            </a:extLst>
          </p:cNvPr>
          <p:cNvSpPr>
            <a:spLocks noGrp="1"/>
          </p:cNvSpPr>
          <p:nvPr>
            <p:ph type="sldNum" sz="quarter" idx="12"/>
          </p:nvPr>
        </p:nvSpPr>
        <p:spPr/>
        <p:txBody>
          <a:bodyPr/>
          <a:lstStyle/>
          <a:p>
            <a:fld id="{E31375A4-56A4-47D6-9801-1991572033F7}" type="slidenum">
              <a:rPr lang="en-US" smtClean="0"/>
              <a:t>5</a:t>
            </a:fld>
            <a:endParaRPr lang="en-US"/>
          </a:p>
        </p:txBody>
      </p:sp>
    </p:spTree>
    <p:extLst>
      <p:ext uri="{BB962C8B-B14F-4D97-AF65-F5344CB8AC3E}">
        <p14:creationId xmlns:p14="http://schemas.microsoft.com/office/powerpoint/2010/main" val="150892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Utskrift av närvarokort</a:t>
            </a:r>
            <a:endParaRPr lang="en-GB" dirty="0"/>
          </a:p>
        </p:txBody>
      </p:sp>
      <p:pic>
        <p:nvPicPr>
          <p:cNvPr id="4" name="Picture 3">
            <a:extLst>
              <a:ext uri="{FF2B5EF4-FFF2-40B4-BE49-F238E27FC236}">
                <a16:creationId xmlns:a16="http://schemas.microsoft.com/office/drawing/2014/main" id="{7351B49F-B11D-B640-3D75-F6DBDDBCA1E9}"/>
              </a:ext>
            </a:extLst>
          </p:cNvPr>
          <p:cNvPicPr>
            <a:picLocks noChangeAspect="1"/>
          </p:cNvPicPr>
          <p:nvPr/>
        </p:nvPicPr>
        <p:blipFill>
          <a:blip r:embed="rId3"/>
          <a:stretch>
            <a:fillRect/>
          </a:stretch>
        </p:blipFill>
        <p:spPr>
          <a:xfrm>
            <a:off x="250724" y="1181982"/>
            <a:ext cx="11225213" cy="4667250"/>
          </a:xfrm>
          <a:prstGeom prst="rect">
            <a:avLst/>
          </a:prstGeom>
        </p:spPr>
      </p:pic>
      <p:sp>
        <p:nvSpPr>
          <p:cNvPr id="3" name="Slide Number Placeholder 2">
            <a:extLst>
              <a:ext uri="{FF2B5EF4-FFF2-40B4-BE49-F238E27FC236}">
                <a16:creationId xmlns:a16="http://schemas.microsoft.com/office/drawing/2014/main" id="{C76C5529-B8EF-BE20-21F7-17B2CF19A3B6}"/>
              </a:ext>
            </a:extLst>
          </p:cNvPr>
          <p:cNvSpPr>
            <a:spLocks noGrp="1"/>
          </p:cNvSpPr>
          <p:nvPr>
            <p:ph type="sldNum" sz="quarter" idx="12"/>
          </p:nvPr>
        </p:nvSpPr>
        <p:spPr/>
        <p:txBody>
          <a:bodyPr/>
          <a:lstStyle/>
          <a:p>
            <a:fld id="{E31375A4-56A4-47D6-9801-1991572033F7}" type="slidenum">
              <a:rPr lang="en-US" smtClean="0"/>
              <a:t>50</a:t>
            </a:fld>
            <a:endParaRPr lang="en-US"/>
          </a:p>
        </p:txBody>
      </p:sp>
      <p:pic>
        <p:nvPicPr>
          <p:cNvPr id="5" name="Bildobjekt 2" descr="http://aktivaseniorer.com/images/logo/aktiva_seniorer_vit_bg_386x240.jpg">
            <a:extLst>
              <a:ext uri="{FF2B5EF4-FFF2-40B4-BE49-F238E27FC236}">
                <a16:creationId xmlns:a16="http://schemas.microsoft.com/office/drawing/2014/main" id="{1F866AE6-A406-02E7-D590-56E6DC06778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77630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DF71-15DF-E31E-CBBC-599797C3BB51}"/>
              </a:ext>
            </a:extLst>
          </p:cNvPr>
          <p:cNvSpPr>
            <a:spLocks noGrp="1"/>
          </p:cNvSpPr>
          <p:nvPr>
            <p:ph type="title"/>
          </p:nvPr>
        </p:nvSpPr>
        <p:spPr>
          <a:xfrm>
            <a:off x="1295400" y="503853"/>
            <a:ext cx="9601200" cy="562947"/>
          </a:xfrm>
        </p:spPr>
        <p:txBody>
          <a:bodyPr/>
          <a:lstStyle/>
          <a:p>
            <a:r>
              <a:rPr lang="sv-SE" dirty="0"/>
              <a:t>Registrering av närvaro</a:t>
            </a:r>
            <a:endParaRPr lang="en-GB" dirty="0"/>
          </a:p>
        </p:txBody>
      </p:sp>
      <p:sp>
        <p:nvSpPr>
          <p:cNvPr id="8" name="TextBox 7">
            <a:extLst>
              <a:ext uri="{FF2B5EF4-FFF2-40B4-BE49-F238E27FC236}">
                <a16:creationId xmlns:a16="http://schemas.microsoft.com/office/drawing/2014/main" id="{F4F4E0AD-9BC4-90F3-2A72-D58D1794FBF1}"/>
              </a:ext>
            </a:extLst>
          </p:cNvPr>
          <p:cNvSpPr txBox="1"/>
          <p:nvPr/>
        </p:nvSpPr>
        <p:spPr>
          <a:xfrm>
            <a:off x="6096000" y="1921089"/>
            <a:ext cx="4608871" cy="2308324"/>
          </a:xfrm>
          <a:prstGeom prst="rect">
            <a:avLst/>
          </a:prstGeom>
          <a:noFill/>
        </p:spPr>
        <p:txBody>
          <a:bodyPr wrap="square" rtlCol="0">
            <a:spAutoFit/>
          </a:bodyPr>
          <a:lstStyle/>
          <a:p>
            <a:r>
              <a:rPr lang="sv-SE" dirty="0"/>
              <a:t>Markera  i 1:a kolumn om närvarande (grön)</a:t>
            </a:r>
          </a:p>
          <a:p>
            <a:r>
              <a:rPr lang="sv-SE" dirty="0"/>
              <a:t>Frånvarande markeras i 2:a kolumnen (röd)</a:t>
            </a:r>
          </a:p>
          <a:p>
            <a:r>
              <a:rPr lang="sv-SE" dirty="0"/>
              <a:t>Ett enkelt sätt är att markera de som ej är närvarande först, övriga kan sedan markeras som närvarande genom att trycka  ’Ja’ på ’Har resterande närvarat?’  </a:t>
            </a:r>
          </a:p>
          <a:p>
            <a:r>
              <a:rPr lang="sv-SE" dirty="0"/>
              <a:t>Avsluta med att trycka på ’Spara’</a:t>
            </a:r>
          </a:p>
        </p:txBody>
      </p:sp>
      <p:pic>
        <p:nvPicPr>
          <p:cNvPr id="4" name="Picture 3">
            <a:extLst>
              <a:ext uri="{FF2B5EF4-FFF2-40B4-BE49-F238E27FC236}">
                <a16:creationId xmlns:a16="http://schemas.microsoft.com/office/drawing/2014/main" id="{168E0824-1A95-0AB9-2B64-B5FD5A1825DB}"/>
              </a:ext>
            </a:extLst>
          </p:cNvPr>
          <p:cNvPicPr>
            <a:picLocks noChangeAspect="1"/>
          </p:cNvPicPr>
          <p:nvPr/>
        </p:nvPicPr>
        <p:blipFill>
          <a:blip r:embed="rId3"/>
          <a:stretch>
            <a:fillRect/>
          </a:stretch>
        </p:blipFill>
        <p:spPr>
          <a:xfrm>
            <a:off x="412219" y="985361"/>
            <a:ext cx="4442460" cy="5872639"/>
          </a:xfrm>
          <a:prstGeom prst="rect">
            <a:avLst/>
          </a:prstGeom>
        </p:spPr>
      </p:pic>
      <p:sp>
        <p:nvSpPr>
          <p:cNvPr id="5" name="Rectangle 4">
            <a:extLst>
              <a:ext uri="{FF2B5EF4-FFF2-40B4-BE49-F238E27FC236}">
                <a16:creationId xmlns:a16="http://schemas.microsoft.com/office/drawing/2014/main" id="{2806F7E4-F202-0272-F300-28A82D81FEFC}"/>
              </a:ext>
            </a:extLst>
          </p:cNvPr>
          <p:cNvSpPr/>
          <p:nvPr/>
        </p:nvSpPr>
        <p:spPr>
          <a:xfrm>
            <a:off x="3195482" y="5692475"/>
            <a:ext cx="889821" cy="78944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539A8FC-2C47-E3DB-8FB7-FD4811906877}"/>
              </a:ext>
            </a:extLst>
          </p:cNvPr>
          <p:cNvSpPr/>
          <p:nvPr/>
        </p:nvSpPr>
        <p:spPr>
          <a:xfrm>
            <a:off x="619429" y="6533534"/>
            <a:ext cx="626809" cy="2669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5597BAB7-949E-D2DF-95C7-163D1D96547C}"/>
              </a:ext>
            </a:extLst>
          </p:cNvPr>
          <p:cNvSpPr>
            <a:spLocks noGrp="1"/>
          </p:cNvSpPr>
          <p:nvPr>
            <p:ph type="sldNum" sz="quarter" idx="12"/>
          </p:nvPr>
        </p:nvSpPr>
        <p:spPr/>
        <p:txBody>
          <a:bodyPr/>
          <a:lstStyle/>
          <a:p>
            <a:fld id="{E31375A4-56A4-47D6-9801-1991572033F7}" type="slidenum">
              <a:rPr lang="en-US" smtClean="0"/>
              <a:t>51</a:t>
            </a:fld>
            <a:endParaRPr lang="en-US"/>
          </a:p>
        </p:txBody>
      </p:sp>
      <p:pic>
        <p:nvPicPr>
          <p:cNvPr id="7" name="Bildobjekt 2" descr="http://aktivaseniorer.com/images/logo/aktiva_seniorer_vit_bg_386x240.jpg">
            <a:extLst>
              <a:ext uri="{FF2B5EF4-FFF2-40B4-BE49-F238E27FC236}">
                <a16:creationId xmlns:a16="http://schemas.microsoft.com/office/drawing/2014/main" id="{319308AB-DB67-3E28-32BB-E081B327A6C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03389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Skapa Rapport till aktivitet</a:t>
            </a:r>
            <a:endParaRPr lang="en-GB" dirty="0"/>
          </a:p>
        </p:txBody>
      </p:sp>
      <p:pic>
        <p:nvPicPr>
          <p:cNvPr id="5" name="Picture 4">
            <a:extLst>
              <a:ext uri="{FF2B5EF4-FFF2-40B4-BE49-F238E27FC236}">
                <a16:creationId xmlns:a16="http://schemas.microsoft.com/office/drawing/2014/main" id="{17714ABE-C788-327C-DEDB-43203B325D55}"/>
              </a:ext>
            </a:extLst>
          </p:cNvPr>
          <p:cNvPicPr>
            <a:picLocks noChangeAspect="1"/>
          </p:cNvPicPr>
          <p:nvPr/>
        </p:nvPicPr>
        <p:blipFill>
          <a:blip r:embed="rId3"/>
          <a:stretch>
            <a:fillRect/>
          </a:stretch>
        </p:blipFill>
        <p:spPr>
          <a:xfrm>
            <a:off x="228601" y="1137537"/>
            <a:ext cx="8726805" cy="1760220"/>
          </a:xfrm>
          <a:prstGeom prst="rect">
            <a:avLst/>
          </a:prstGeom>
        </p:spPr>
      </p:pic>
      <p:sp>
        <p:nvSpPr>
          <p:cNvPr id="6" name="Rectangle 5">
            <a:extLst>
              <a:ext uri="{FF2B5EF4-FFF2-40B4-BE49-F238E27FC236}">
                <a16:creationId xmlns:a16="http://schemas.microsoft.com/office/drawing/2014/main" id="{D01AAA79-10A1-EA1A-9081-C97800C193F8}"/>
              </a:ext>
            </a:extLst>
          </p:cNvPr>
          <p:cNvSpPr/>
          <p:nvPr/>
        </p:nvSpPr>
        <p:spPr>
          <a:xfrm>
            <a:off x="4898921" y="1806275"/>
            <a:ext cx="4056485" cy="78944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4C54678-C500-9BE7-3557-2EABB5B83ABA}"/>
              </a:ext>
            </a:extLst>
          </p:cNvPr>
          <p:cNvSpPr txBox="1"/>
          <p:nvPr/>
        </p:nvSpPr>
        <p:spPr>
          <a:xfrm>
            <a:off x="6096000" y="3429000"/>
            <a:ext cx="4031873" cy="646331"/>
          </a:xfrm>
          <a:prstGeom prst="rect">
            <a:avLst/>
          </a:prstGeom>
          <a:noFill/>
        </p:spPr>
        <p:txBody>
          <a:bodyPr wrap="none" rtlCol="0">
            <a:spAutoFit/>
          </a:bodyPr>
          <a:lstStyle/>
          <a:p>
            <a:r>
              <a:rPr lang="sv-SE" dirty="0"/>
              <a:t>För att lägga upp rapport från aktivitet</a:t>
            </a:r>
          </a:p>
          <a:p>
            <a:r>
              <a:rPr lang="sv-SE" dirty="0"/>
              <a:t>tryck på ’Skapa nytt inlägg’</a:t>
            </a:r>
            <a:endParaRPr lang="en-GB" dirty="0"/>
          </a:p>
        </p:txBody>
      </p:sp>
      <p:sp>
        <p:nvSpPr>
          <p:cNvPr id="3" name="Slide Number Placeholder 2">
            <a:extLst>
              <a:ext uri="{FF2B5EF4-FFF2-40B4-BE49-F238E27FC236}">
                <a16:creationId xmlns:a16="http://schemas.microsoft.com/office/drawing/2014/main" id="{BF996613-949B-3AA0-65CC-C0F5153C38D3}"/>
              </a:ext>
            </a:extLst>
          </p:cNvPr>
          <p:cNvSpPr>
            <a:spLocks noGrp="1"/>
          </p:cNvSpPr>
          <p:nvPr>
            <p:ph type="sldNum" sz="quarter" idx="12"/>
          </p:nvPr>
        </p:nvSpPr>
        <p:spPr/>
        <p:txBody>
          <a:bodyPr/>
          <a:lstStyle/>
          <a:p>
            <a:fld id="{E31375A4-56A4-47D6-9801-1991572033F7}" type="slidenum">
              <a:rPr lang="en-US" smtClean="0"/>
              <a:t>52</a:t>
            </a:fld>
            <a:endParaRPr lang="en-US"/>
          </a:p>
        </p:txBody>
      </p:sp>
      <p:pic>
        <p:nvPicPr>
          <p:cNvPr id="4" name="Bildobjekt 2" descr="http://aktivaseniorer.com/images/logo/aktiva_seniorer_vit_bg_386x240.jpg">
            <a:extLst>
              <a:ext uri="{FF2B5EF4-FFF2-40B4-BE49-F238E27FC236}">
                <a16:creationId xmlns:a16="http://schemas.microsoft.com/office/drawing/2014/main" id="{24F6B9D1-0D7A-08FE-66E8-66953CB4F9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423809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338374-5EC3-3B1A-705E-60832E47B248}"/>
              </a:ext>
            </a:extLst>
          </p:cNvPr>
          <p:cNvPicPr>
            <a:picLocks noChangeAspect="1"/>
          </p:cNvPicPr>
          <p:nvPr/>
        </p:nvPicPr>
        <p:blipFill>
          <a:blip r:embed="rId3"/>
          <a:stretch>
            <a:fillRect/>
          </a:stretch>
        </p:blipFill>
        <p:spPr>
          <a:xfrm>
            <a:off x="140109" y="1004456"/>
            <a:ext cx="9837896" cy="3696176"/>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Skapa Rapport till aktivitet</a:t>
            </a:r>
            <a:endParaRPr lang="en-GB" dirty="0"/>
          </a:p>
        </p:txBody>
      </p:sp>
      <p:sp>
        <p:nvSpPr>
          <p:cNvPr id="8" name="TextBox 7">
            <a:extLst>
              <a:ext uri="{FF2B5EF4-FFF2-40B4-BE49-F238E27FC236}">
                <a16:creationId xmlns:a16="http://schemas.microsoft.com/office/drawing/2014/main" id="{56164750-D4FA-EA0D-4E5A-607696226737}"/>
              </a:ext>
            </a:extLst>
          </p:cNvPr>
          <p:cNvSpPr txBox="1"/>
          <p:nvPr/>
        </p:nvSpPr>
        <p:spPr>
          <a:xfrm>
            <a:off x="1054510" y="5058697"/>
            <a:ext cx="10785966" cy="1200329"/>
          </a:xfrm>
          <a:prstGeom prst="rect">
            <a:avLst/>
          </a:prstGeom>
          <a:noFill/>
        </p:spPr>
        <p:txBody>
          <a:bodyPr wrap="none" rtlCol="0">
            <a:spAutoFit/>
          </a:bodyPr>
          <a:lstStyle/>
          <a:p>
            <a:r>
              <a:rPr lang="sv-SE" dirty="0"/>
              <a:t>Skriv in text, ännu bättre är att förbereda rapporten i t.ex Word-dokument, då kan du enkelt bara kopiera</a:t>
            </a:r>
          </a:p>
          <a:p>
            <a:r>
              <a:rPr lang="sv-SE" dirty="0"/>
              <a:t>in det här. (cut + paste)</a:t>
            </a:r>
          </a:p>
          <a:p>
            <a:r>
              <a:rPr lang="sv-SE" dirty="0"/>
              <a:t>Har du en bild i dokumentet måste du kopiera bilden speciellt (cut + paste)</a:t>
            </a:r>
          </a:p>
          <a:p>
            <a:r>
              <a:rPr lang="sv-SE" b="1" dirty="0"/>
              <a:t>Tänk på att följa vår standard när det gäller bild-id om du ska läsa upp ny bild (se standards)</a:t>
            </a:r>
            <a:endParaRPr lang="en-GB" b="1" dirty="0"/>
          </a:p>
        </p:txBody>
      </p:sp>
      <p:sp>
        <p:nvSpPr>
          <p:cNvPr id="3" name="Slide Number Placeholder 2">
            <a:extLst>
              <a:ext uri="{FF2B5EF4-FFF2-40B4-BE49-F238E27FC236}">
                <a16:creationId xmlns:a16="http://schemas.microsoft.com/office/drawing/2014/main" id="{E367B915-47BC-F31C-F5A2-6EF1102D7675}"/>
              </a:ext>
            </a:extLst>
          </p:cNvPr>
          <p:cNvSpPr>
            <a:spLocks noGrp="1"/>
          </p:cNvSpPr>
          <p:nvPr>
            <p:ph type="sldNum" sz="quarter" idx="12"/>
          </p:nvPr>
        </p:nvSpPr>
        <p:spPr/>
        <p:txBody>
          <a:bodyPr/>
          <a:lstStyle/>
          <a:p>
            <a:fld id="{E31375A4-56A4-47D6-9801-1991572033F7}" type="slidenum">
              <a:rPr lang="en-US" smtClean="0"/>
              <a:t>53</a:t>
            </a:fld>
            <a:endParaRPr lang="en-US"/>
          </a:p>
        </p:txBody>
      </p:sp>
      <p:pic>
        <p:nvPicPr>
          <p:cNvPr id="5" name="Bildobjekt 2" descr="http://aktivaseniorer.com/images/logo/aktiva_seniorer_vit_bg_386x240.jpg">
            <a:extLst>
              <a:ext uri="{FF2B5EF4-FFF2-40B4-BE49-F238E27FC236}">
                <a16:creationId xmlns:a16="http://schemas.microsoft.com/office/drawing/2014/main" id="{6F04363C-9EBC-2D9A-DF93-F46AE06BDF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8607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6EABAF-4E08-88D6-5B38-4ECC77D0D1A2}"/>
              </a:ext>
            </a:extLst>
          </p:cNvPr>
          <p:cNvPicPr>
            <a:picLocks noChangeAspect="1"/>
          </p:cNvPicPr>
          <p:nvPr/>
        </p:nvPicPr>
        <p:blipFill>
          <a:blip r:embed="rId3"/>
          <a:stretch>
            <a:fillRect/>
          </a:stretch>
        </p:blipFill>
        <p:spPr>
          <a:xfrm>
            <a:off x="191730" y="1090134"/>
            <a:ext cx="9309259" cy="3735229"/>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Skapa Rapport till aktivitet</a:t>
            </a:r>
            <a:endParaRPr lang="en-GB" dirty="0"/>
          </a:p>
        </p:txBody>
      </p:sp>
      <p:sp>
        <p:nvSpPr>
          <p:cNvPr id="8" name="TextBox 7">
            <a:extLst>
              <a:ext uri="{FF2B5EF4-FFF2-40B4-BE49-F238E27FC236}">
                <a16:creationId xmlns:a16="http://schemas.microsoft.com/office/drawing/2014/main" id="{56164750-D4FA-EA0D-4E5A-607696226737}"/>
              </a:ext>
            </a:extLst>
          </p:cNvPr>
          <p:cNvSpPr txBox="1"/>
          <p:nvPr/>
        </p:nvSpPr>
        <p:spPr>
          <a:xfrm>
            <a:off x="9643007" y="1570704"/>
            <a:ext cx="2357263" cy="646331"/>
          </a:xfrm>
          <a:prstGeom prst="rect">
            <a:avLst/>
          </a:prstGeom>
          <a:noFill/>
        </p:spPr>
        <p:txBody>
          <a:bodyPr wrap="square" rtlCol="0">
            <a:spAutoFit/>
          </a:bodyPr>
          <a:lstStyle/>
          <a:p>
            <a:r>
              <a:rPr lang="sv-SE" dirty="0"/>
              <a:t>Avsluta med att markera ’Publicera’</a:t>
            </a:r>
          </a:p>
        </p:txBody>
      </p:sp>
      <p:sp>
        <p:nvSpPr>
          <p:cNvPr id="6" name="Rectangle 5">
            <a:extLst>
              <a:ext uri="{FF2B5EF4-FFF2-40B4-BE49-F238E27FC236}">
                <a16:creationId xmlns:a16="http://schemas.microsoft.com/office/drawing/2014/main" id="{6620408D-2D90-8DF2-29BA-06DE7421C183}"/>
              </a:ext>
            </a:extLst>
          </p:cNvPr>
          <p:cNvSpPr/>
          <p:nvPr/>
        </p:nvSpPr>
        <p:spPr>
          <a:xfrm>
            <a:off x="8620433" y="1026578"/>
            <a:ext cx="880556" cy="46497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0FD077F2-E3B0-7FEA-E679-EED6F50BA5FD}"/>
              </a:ext>
            </a:extLst>
          </p:cNvPr>
          <p:cNvSpPr>
            <a:spLocks noGrp="1"/>
          </p:cNvSpPr>
          <p:nvPr>
            <p:ph type="sldNum" sz="quarter" idx="12"/>
          </p:nvPr>
        </p:nvSpPr>
        <p:spPr/>
        <p:txBody>
          <a:bodyPr/>
          <a:lstStyle/>
          <a:p>
            <a:fld id="{E31375A4-56A4-47D6-9801-1991572033F7}" type="slidenum">
              <a:rPr lang="en-US" smtClean="0"/>
              <a:t>54</a:t>
            </a:fld>
            <a:endParaRPr lang="en-US"/>
          </a:p>
        </p:txBody>
      </p:sp>
      <p:pic>
        <p:nvPicPr>
          <p:cNvPr id="4" name="Bildobjekt 2" descr="http://aktivaseniorer.com/images/logo/aktiva_seniorer_vit_bg_386x240.jpg">
            <a:extLst>
              <a:ext uri="{FF2B5EF4-FFF2-40B4-BE49-F238E27FC236}">
                <a16:creationId xmlns:a16="http://schemas.microsoft.com/office/drawing/2014/main" id="{455355AF-AC26-EA3F-21E0-A9C988D6C5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71049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highlight>
                  <a:srgbClr val="FFFF00"/>
                </a:highlight>
              </a:rPr>
              <a:t>Skapa Rapport till aktivitet</a:t>
            </a:r>
            <a:endParaRPr lang="en-GB" dirty="0">
              <a:highlight>
                <a:srgbClr val="FFFF00"/>
              </a:highlight>
            </a:endParaRPr>
          </a:p>
        </p:txBody>
      </p:sp>
      <p:sp>
        <p:nvSpPr>
          <p:cNvPr id="3" name="Slide Number Placeholder 2">
            <a:extLst>
              <a:ext uri="{FF2B5EF4-FFF2-40B4-BE49-F238E27FC236}">
                <a16:creationId xmlns:a16="http://schemas.microsoft.com/office/drawing/2014/main" id="{0FD077F2-E3B0-7FEA-E679-EED6F50BA5FD}"/>
              </a:ext>
            </a:extLst>
          </p:cNvPr>
          <p:cNvSpPr>
            <a:spLocks noGrp="1"/>
          </p:cNvSpPr>
          <p:nvPr>
            <p:ph type="sldNum" sz="quarter" idx="12"/>
          </p:nvPr>
        </p:nvSpPr>
        <p:spPr/>
        <p:txBody>
          <a:bodyPr/>
          <a:lstStyle/>
          <a:p>
            <a:fld id="{E31375A4-56A4-47D6-9801-1991572033F7}" type="slidenum">
              <a:rPr lang="en-US" smtClean="0"/>
              <a:t>55</a:t>
            </a:fld>
            <a:endParaRPr lang="en-US"/>
          </a:p>
        </p:txBody>
      </p:sp>
      <p:pic>
        <p:nvPicPr>
          <p:cNvPr id="4" name="Bildobjekt 2" descr="http://aktivaseniorer.com/images/logo/aktiva_seniorer_vit_bg_386x240.jpg">
            <a:extLst>
              <a:ext uri="{FF2B5EF4-FFF2-40B4-BE49-F238E27FC236}">
                <a16:creationId xmlns:a16="http://schemas.microsoft.com/office/drawing/2014/main" id="{455355AF-AC26-EA3F-21E0-A9C988D6C53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7" name="TextBox 6">
            <a:extLst>
              <a:ext uri="{FF2B5EF4-FFF2-40B4-BE49-F238E27FC236}">
                <a16:creationId xmlns:a16="http://schemas.microsoft.com/office/drawing/2014/main" id="{E544B803-C1B3-47DE-DC47-CB331EC779D4}"/>
              </a:ext>
            </a:extLst>
          </p:cNvPr>
          <p:cNvSpPr txBox="1"/>
          <p:nvPr/>
        </p:nvSpPr>
        <p:spPr>
          <a:xfrm>
            <a:off x="914400" y="1290531"/>
            <a:ext cx="6028125" cy="369332"/>
          </a:xfrm>
          <a:prstGeom prst="rect">
            <a:avLst/>
          </a:prstGeom>
          <a:noFill/>
        </p:spPr>
        <p:txBody>
          <a:bodyPr wrap="none" rtlCol="0">
            <a:spAutoFit/>
          </a:bodyPr>
          <a:lstStyle/>
          <a:p>
            <a:r>
              <a:rPr lang="sv-SE" dirty="0"/>
              <a:t>Komplettera uppladdad bild med kategori och ev. fotograf</a:t>
            </a:r>
            <a:endParaRPr lang="en-GB" dirty="0"/>
          </a:p>
        </p:txBody>
      </p:sp>
      <p:pic>
        <p:nvPicPr>
          <p:cNvPr id="12" name="Picture 11">
            <a:extLst>
              <a:ext uri="{FF2B5EF4-FFF2-40B4-BE49-F238E27FC236}">
                <a16:creationId xmlns:a16="http://schemas.microsoft.com/office/drawing/2014/main" id="{979639CA-B8EF-A68D-F60D-AC60B378641A}"/>
              </a:ext>
            </a:extLst>
          </p:cNvPr>
          <p:cNvPicPr>
            <a:picLocks noChangeAspect="1"/>
          </p:cNvPicPr>
          <p:nvPr/>
        </p:nvPicPr>
        <p:blipFill>
          <a:blip r:embed="rId4"/>
          <a:stretch>
            <a:fillRect/>
          </a:stretch>
        </p:blipFill>
        <p:spPr>
          <a:xfrm>
            <a:off x="1042948" y="1893869"/>
            <a:ext cx="4133850" cy="2962275"/>
          </a:xfrm>
          <a:prstGeom prst="rect">
            <a:avLst/>
          </a:prstGeom>
        </p:spPr>
      </p:pic>
      <p:cxnSp>
        <p:nvCxnSpPr>
          <p:cNvPr id="13" name="Straight Arrow Connector 12">
            <a:extLst>
              <a:ext uri="{FF2B5EF4-FFF2-40B4-BE49-F238E27FC236}">
                <a16:creationId xmlns:a16="http://schemas.microsoft.com/office/drawing/2014/main" id="{C5340484-5AA1-CACE-D480-D49DAE67F90C}"/>
              </a:ext>
            </a:extLst>
          </p:cNvPr>
          <p:cNvCxnSpPr>
            <a:cxnSpLocks/>
          </p:cNvCxnSpPr>
          <p:nvPr/>
        </p:nvCxnSpPr>
        <p:spPr>
          <a:xfrm flipH="1">
            <a:off x="1805447" y="3268673"/>
            <a:ext cx="849264"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342F809-34FE-0226-B5DC-F2697B9BC218}"/>
              </a:ext>
            </a:extLst>
          </p:cNvPr>
          <p:cNvCxnSpPr>
            <a:cxnSpLocks/>
          </p:cNvCxnSpPr>
          <p:nvPr/>
        </p:nvCxnSpPr>
        <p:spPr>
          <a:xfrm flipH="1">
            <a:off x="1788239" y="3634933"/>
            <a:ext cx="866472"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9B89DDE-FBDF-47AC-5D58-AD800D3D6260}"/>
              </a:ext>
            </a:extLst>
          </p:cNvPr>
          <p:cNvSpPr/>
          <p:nvPr/>
        </p:nvSpPr>
        <p:spPr>
          <a:xfrm>
            <a:off x="2654711" y="3059668"/>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20" name="Oval 19">
            <a:extLst>
              <a:ext uri="{FF2B5EF4-FFF2-40B4-BE49-F238E27FC236}">
                <a16:creationId xmlns:a16="http://schemas.microsoft.com/office/drawing/2014/main" id="{0100BBF5-A8F1-EEC2-ED3E-95647955AABA}"/>
              </a:ext>
            </a:extLst>
          </p:cNvPr>
          <p:cNvSpPr/>
          <p:nvPr/>
        </p:nvSpPr>
        <p:spPr>
          <a:xfrm>
            <a:off x="2654711" y="3478340"/>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sp>
        <p:nvSpPr>
          <p:cNvPr id="21" name="TextBox 20">
            <a:extLst>
              <a:ext uri="{FF2B5EF4-FFF2-40B4-BE49-F238E27FC236}">
                <a16:creationId xmlns:a16="http://schemas.microsoft.com/office/drawing/2014/main" id="{04DFAC01-83C8-EE66-552B-57B9BBC36CAB}"/>
              </a:ext>
            </a:extLst>
          </p:cNvPr>
          <p:cNvSpPr txBox="1"/>
          <p:nvPr/>
        </p:nvSpPr>
        <p:spPr>
          <a:xfrm>
            <a:off x="6201697" y="3244334"/>
            <a:ext cx="4809778" cy="646331"/>
          </a:xfrm>
          <a:prstGeom prst="rect">
            <a:avLst/>
          </a:prstGeom>
          <a:noFill/>
        </p:spPr>
        <p:txBody>
          <a:bodyPr wrap="none" rtlCol="0">
            <a:spAutoFit/>
          </a:bodyPr>
          <a:lstStyle/>
          <a:p>
            <a:r>
              <a:rPr lang="sv-SE" dirty="0"/>
              <a:t>Välj ’Media’ och därefter ’Bibliotek’ för att visa</a:t>
            </a:r>
          </a:p>
          <a:p>
            <a:r>
              <a:rPr lang="sv-SE" dirty="0"/>
              <a:t>uppladdade bilder</a:t>
            </a:r>
            <a:endParaRPr lang="en-GB" dirty="0"/>
          </a:p>
        </p:txBody>
      </p:sp>
    </p:spTree>
    <p:extLst>
      <p:ext uri="{BB962C8B-B14F-4D97-AF65-F5344CB8AC3E}">
        <p14:creationId xmlns:p14="http://schemas.microsoft.com/office/powerpoint/2010/main" val="67905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27622"/>
            <a:ext cx="9601200" cy="500602"/>
          </a:xfrm>
        </p:spPr>
        <p:txBody>
          <a:bodyPr>
            <a:normAutofit fontScale="90000"/>
          </a:bodyPr>
          <a:lstStyle/>
          <a:p>
            <a:r>
              <a:rPr lang="sv-SE" dirty="0">
                <a:highlight>
                  <a:srgbClr val="FFFF00"/>
                </a:highlight>
              </a:rPr>
              <a:t>Skapa Rapport till aktivitet</a:t>
            </a:r>
            <a:endParaRPr lang="en-GB" dirty="0">
              <a:highlight>
                <a:srgbClr val="FFFF00"/>
              </a:highlight>
            </a:endParaRPr>
          </a:p>
        </p:txBody>
      </p:sp>
      <p:sp>
        <p:nvSpPr>
          <p:cNvPr id="3" name="Slide Number Placeholder 2">
            <a:extLst>
              <a:ext uri="{FF2B5EF4-FFF2-40B4-BE49-F238E27FC236}">
                <a16:creationId xmlns:a16="http://schemas.microsoft.com/office/drawing/2014/main" id="{0FD077F2-E3B0-7FEA-E679-EED6F50BA5FD}"/>
              </a:ext>
            </a:extLst>
          </p:cNvPr>
          <p:cNvSpPr>
            <a:spLocks noGrp="1"/>
          </p:cNvSpPr>
          <p:nvPr>
            <p:ph type="sldNum" sz="quarter" idx="12"/>
          </p:nvPr>
        </p:nvSpPr>
        <p:spPr/>
        <p:txBody>
          <a:bodyPr/>
          <a:lstStyle/>
          <a:p>
            <a:fld id="{E31375A4-56A4-47D6-9801-1991572033F7}" type="slidenum">
              <a:rPr lang="en-US" smtClean="0"/>
              <a:t>56</a:t>
            </a:fld>
            <a:endParaRPr lang="en-US"/>
          </a:p>
        </p:txBody>
      </p:sp>
      <p:pic>
        <p:nvPicPr>
          <p:cNvPr id="4" name="Bildobjekt 2" descr="http://aktivaseniorer.com/images/logo/aktiva_seniorer_vit_bg_386x240.jpg">
            <a:extLst>
              <a:ext uri="{FF2B5EF4-FFF2-40B4-BE49-F238E27FC236}">
                <a16:creationId xmlns:a16="http://schemas.microsoft.com/office/drawing/2014/main" id="{455355AF-AC26-EA3F-21E0-A9C988D6C53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7" name="TextBox 6">
            <a:extLst>
              <a:ext uri="{FF2B5EF4-FFF2-40B4-BE49-F238E27FC236}">
                <a16:creationId xmlns:a16="http://schemas.microsoft.com/office/drawing/2014/main" id="{E544B803-C1B3-47DE-DC47-CB331EC779D4}"/>
              </a:ext>
            </a:extLst>
          </p:cNvPr>
          <p:cNvSpPr txBox="1"/>
          <p:nvPr/>
        </p:nvSpPr>
        <p:spPr>
          <a:xfrm>
            <a:off x="914400" y="1290531"/>
            <a:ext cx="4390946" cy="369332"/>
          </a:xfrm>
          <a:prstGeom prst="rect">
            <a:avLst/>
          </a:prstGeom>
          <a:noFill/>
        </p:spPr>
        <p:txBody>
          <a:bodyPr wrap="none" rtlCol="0">
            <a:spAutoFit/>
          </a:bodyPr>
          <a:lstStyle/>
          <a:p>
            <a:r>
              <a:rPr lang="sv-SE" dirty="0"/>
              <a:t>Komplettera uppladdad bild med kategori</a:t>
            </a:r>
            <a:endParaRPr lang="en-GB" dirty="0"/>
          </a:p>
        </p:txBody>
      </p:sp>
      <p:pic>
        <p:nvPicPr>
          <p:cNvPr id="9" name="Picture 8">
            <a:extLst>
              <a:ext uri="{FF2B5EF4-FFF2-40B4-BE49-F238E27FC236}">
                <a16:creationId xmlns:a16="http://schemas.microsoft.com/office/drawing/2014/main" id="{4D8A6D9D-4D45-659D-F822-7E1D365D1846}"/>
              </a:ext>
            </a:extLst>
          </p:cNvPr>
          <p:cNvPicPr>
            <a:picLocks noChangeAspect="1"/>
          </p:cNvPicPr>
          <p:nvPr/>
        </p:nvPicPr>
        <p:blipFill>
          <a:blip r:embed="rId4"/>
          <a:stretch>
            <a:fillRect/>
          </a:stretch>
        </p:blipFill>
        <p:spPr>
          <a:xfrm>
            <a:off x="1030349" y="1159378"/>
            <a:ext cx="6789420" cy="3043714"/>
          </a:xfrm>
          <a:prstGeom prst="rect">
            <a:avLst/>
          </a:prstGeom>
        </p:spPr>
      </p:pic>
      <p:cxnSp>
        <p:nvCxnSpPr>
          <p:cNvPr id="13" name="Straight Arrow Connector 12">
            <a:extLst>
              <a:ext uri="{FF2B5EF4-FFF2-40B4-BE49-F238E27FC236}">
                <a16:creationId xmlns:a16="http://schemas.microsoft.com/office/drawing/2014/main" id="{C5340484-5AA1-CACE-D480-D49DAE67F90C}"/>
              </a:ext>
            </a:extLst>
          </p:cNvPr>
          <p:cNvCxnSpPr>
            <a:cxnSpLocks/>
          </p:cNvCxnSpPr>
          <p:nvPr/>
        </p:nvCxnSpPr>
        <p:spPr>
          <a:xfrm flipH="1">
            <a:off x="2983285" y="3157197"/>
            <a:ext cx="849264"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9B89DDE-FBDF-47AC-5D58-AD800D3D6260}"/>
              </a:ext>
            </a:extLst>
          </p:cNvPr>
          <p:cNvSpPr/>
          <p:nvPr/>
        </p:nvSpPr>
        <p:spPr>
          <a:xfrm>
            <a:off x="3832549" y="2972531"/>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pic>
        <p:nvPicPr>
          <p:cNvPr id="11" name="Picture 10">
            <a:extLst>
              <a:ext uri="{FF2B5EF4-FFF2-40B4-BE49-F238E27FC236}">
                <a16:creationId xmlns:a16="http://schemas.microsoft.com/office/drawing/2014/main" id="{0DD84CE6-9CEB-DB6D-9938-499299095445}"/>
              </a:ext>
            </a:extLst>
          </p:cNvPr>
          <p:cNvPicPr>
            <a:picLocks noChangeAspect="1"/>
          </p:cNvPicPr>
          <p:nvPr/>
        </p:nvPicPr>
        <p:blipFill>
          <a:blip r:embed="rId5"/>
          <a:stretch>
            <a:fillRect/>
          </a:stretch>
        </p:blipFill>
        <p:spPr>
          <a:xfrm>
            <a:off x="8284522" y="527622"/>
            <a:ext cx="3227070" cy="4940141"/>
          </a:xfrm>
          <a:prstGeom prst="rect">
            <a:avLst/>
          </a:prstGeom>
        </p:spPr>
      </p:pic>
      <p:cxnSp>
        <p:nvCxnSpPr>
          <p:cNvPr id="14" name="Straight Arrow Connector 13">
            <a:extLst>
              <a:ext uri="{FF2B5EF4-FFF2-40B4-BE49-F238E27FC236}">
                <a16:creationId xmlns:a16="http://schemas.microsoft.com/office/drawing/2014/main" id="{8BE052FF-3F58-24A6-355B-6588955626D2}"/>
              </a:ext>
            </a:extLst>
          </p:cNvPr>
          <p:cNvCxnSpPr>
            <a:cxnSpLocks/>
          </p:cNvCxnSpPr>
          <p:nvPr/>
        </p:nvCxnSpPr>
        <p:spPr>
          <a:xfrm>
            <a:off x="7244343" y="2603623"/>
            <a:ext cx="786154"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DAAAE92-317F-C97C-A052-D12631894F67}"/>
              </a:ext>
            </a:extLst>
          </p:cNvPr>
          <p:cNvSpPr/>
          <p:nvPr/>
        </p:nvSpPr>
        <p:spPr>
          <a:xfrm>
            <a:off x="6897756" y="2418957"/>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cxnSp>
        <p:nvCxnSpPr>
          <p:cNvPr id="18" name="Straight Arrow Connector 17">
            <a:extLst>
              <a:ext uri="{FF2B5EF4-FFF2-40B4-BE49-F238E27FC236}">
                <a16:creationId xmlns:a16="http://schemas.microsoft.com/office/drawing/2014/main" id="{3727CC8B-6F80-7535-AC86-29CB664F58B5}"/>
              </a:ext>
            </a:extLst>
          </p:cNvPr>
          <p:cNvCxnSpPr>
            <a:cxnSpLocks/>
          </p:cNvCxnSpPr>
          <p:nvPr/>
        </p:nvCxnSpPr>
        <p:spPr>
          <a:xfrm>
            <a:off x="7758078" y="5204255"/>
            <a:ext cx="786154"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EFFEE1F-BB46-FF44-EF57-58DF2535FEB7}"/>
              </a:ext>
            </a:extLst>
          </p:cNvPr>
          <p:cNvSpPr/>
          <p:nvPr/>
        </p:nvSpPr>
        <p:spPr>
          <a:xfrm>
            <a:off x="7411491" y="5019589"/>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3</a:t>
            </a:r>
            <a:endParaRPr lang="en-GB" dirty="0"/>
          </a:p>
        </p:txBody>
      </p:sp>
      <p:cxnSp>
        <p:nvCxnSpPr>
          <p:cNvPr id="23" name="Straight Arrow Connector 22">
            <a:extLst>
              <a:ext uri="{FF2B5EF4-FFF2-40B4-BE49-F238E27FC236}">
                <a16:creationId xmlns:a16="http://schemas.microsoft.com/office/drawing/2014/main" id="{0D07EE36-2EC9-D58F-4B59-F9544874218A}"/>
              </a:ext>
            </a:extLst>
          </p:cNvPr>
          <p:cNvCxnSpPr>
            <a:cxnSpLocks/>
          </p:cNvCxnSpPr>
          <p:nvPr/>
        </p:nvCxnSpPr>
        <p:spPr>
          <a:xfrm>
            <a:off x="9606543" y="758359"/>
            <a:ext cx="786154"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0400371-2E45-E111-961C-0CB554D37840}"/>
              </a:ext>
            </a:extLst>
          </p:cNvPr>
          <p:cNvSpPr/>
          <p:nvPr/>
        </p:nvSpPr>
        <p:spPr>
          <a:xfrm>
            <a:off x="9259956" y="573693"/>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4</a:t>
            </a:r>
            <a:endParaRPr lang="en-GB" dirty="0"/>
          </a:p>
        </p:txBody>
      </p:sp>
      <p:sp>
        <p:nvSpPr>
          <p:cNvPr id="25" name="TextBox 24">
            <a:extLst>
              <a:ext uri="{FF2B5EF4-FFF2-40B4-BE49-F238E27FC236}">
                <a16:creationId xmlns:a16="http://schemas.microsoft.com/office/drawing/2014/main" id="{C0DA6DEE-05A9-DD93-0A77-2D5651956E42}"/>
              </a:ext>
            </a:extLst>
          </p:cNvPr>
          <p:cNvSpPr txBox="1"/>
          <p:nvPr/>
        </p:nvSpPr>
        <p:spPr>
          <a:xfrm>
            <a:off x="940735" y="4654531"/>
            <a:ext cx="4934364" cy="1200329"/>
          </a:xfrm>
          <a:prstGeom prst="rect">
            <a:avLst/>
          </a:prstGeom>
          <a:noFill/>
        </p:spPr>
        <p:txBody>
          <a:bodyPr wrap="none" rtlCol="0">
            <a:spAutoFit/>
          </a:bodyPr>
          <a:lstStyle/>
          <a:p>
            <a:pPr marL="342900" indent="-342900">
              <a:buAutoNum type="arabicPeriod"/>
            </a:pPr>
            <a:r>
              <a:rPr lang="sv-SE" dirty="0"/>
              <a:t>Tryck på ’Redigera’</a:t>
            </a:r>
          </a:p>
          <a:p>
            <a:pPr marL="342900" indent="-342900">
              <a:buAutoNum type="arabicPeriod"/>
            </a:pPr>
            <a:r>
              <a:rPr lang="sv-SE" dirty="0"/>
              <a:t>Kryssa i ruta för ’Kategori’</a:t>
            </a:r>
          </a:p>
          <a:p>
            <a:pPr marL="342900" indent="-342900">
              <a:buAutoNum type="arabicPeriod"/>
            </a:pPr>
            <a:r>
              <a:rPr lang="sv-SE" dirty="0"/>
              <a:t>Här kan man t.ex lägga till fotograf (valfritt)</a:t>
            </a:r>
          </a:p>
          <a:p>
            <a:pPr marL="342900" indent="-342900">
              <a:buAutoNum type="arabicPeriod"/>
            </a:pPr>
            <a:r>
              <a:rPr lang="sv-SE" dirty="0"/>
              <a:t>Uppdatera genom att trycka på ’Uppdatera’</a:t>
            </a:r>
            <a:endParaRPr lang="en-GB" dirty="0"/>
          </a:p>
        </p:txBody>
      </p:sp>
    </p:spTree>
    <p:extLst>
      <p:ext uri="{BB962C8B-B14F-4D97-AF65-F5344CB8AC3E}">
        <p14:creationId xmlns:p14="http://schemas.microsoft.com/office/powerpoint/2010/main" val="207076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27622"/>
            <a:ext cx="9601200" cy="500602"/>
          </a:xfrm>
        </p:spPr>
        <p:txBody>
          <a:bodyPr>
            <a:normAutofit fontScale="90000"/>
          </a:bodyPr>
          <a:lstStyle/>
          <a:p>
            <a:r>
              <a:rPr lang="sv-SE" dirty="0">
                <a:highlight>
                  <a:srgbClr val="FFFF00"/>
                </a:highlight>
              </a:rPr>
              <a:t>Skapa Rapport till aktivitet</a:t>
            </a:r>
            <a:endParaRPr lang="en-GB" dirty="0">
              <a:highlight>
                <a:srgbClr val="FFFF00"/>
              </a:highlight>
            </a:endParaRPr>
          </a:p>
        </p:txBody>
      </p:sp>
      <p:sp>
        <p:nvSpPr>
          <p:cNvPr id="3" name="Slide Number Placeholder 2">
            <a:extLst>
              <a:ext uri="{FF2B5EF4-FFF2-40B4-BE49-F238E27FC236}">
                <a16:creationId xmlns:a16="http://schemas.microsoft.com/office/drawing/2014/main" id="{0FD077F2-E3B0-7FEA-E679-EED6F50BA5FD}"/>
              </a:ext>
            </a:extLst>
          </p:cNvPr>
          <p:cNvSpPr>
            <a:spLocks noGrp="1"/>
          </p:cNvSpPr>
          <p:nvPr>
            <p:ph type="sldNum" sz="quarter" idx="12"/>
          </p:nvPr>
        </p:nvSpPr>
        <p:spPr/>
        <p:txBody>
          <a:bodyPr/>
          <a:lstStyle/>
          <a:p>
            <a:fld id="{E31375A4-56A4-47D6-9801-1991572033F7}" type="slidenum">
              <a:rPr lang="en-US" smtClean="0"/>
              <a:t>57</a:t>
            </a:fld>
            <a:endParaRPr lang="en-US"/>
          </a:p>
        </p:txBody>
      </p:sp>
      <p:pic>
        <p:nvPicPr>
          <p:cNvPr id="4" name="Bildobjekt 2" descr="http://aktivaseniorer.com/images/logo/aktiva_seniorer_vit_bg_386x240.jpg">
            <a:extLst>
              <a:ext uri="{FF2B5EF4-FFF2-40B4-BE49-F238E27FC236}">
                <a16:creationId xmlns:a16="http://schemas.microsoft.com/office/drawing/2014/main" id="{455355AF-AC26-EA3F-21E0-A9C988D6C53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7" name="TextBox 6">
            <a:extLst>
              <a:ext uri="{FF2B5EF4-FFF2-40B4-BE49-F238E27FC236}">
                <a16:creationId xmlns:a16="http://schemas.microsoft.com/office/drawing/2014/main" id="{E544B803-C1B3-47DE-DC47-CB331EC779D4}"/>
              </a:ext>
            </a:extLst>
          </p:cNvPr>
          <p:cNvSpPr txBox="1"/>
          <p:nvPr/>
        </p:nvSpPr>
        <p:spPr>
          <a:xfrm>
            <a:off x="1295400" y="1332522"/>
            <a:ext cx="3403496" cy="369332"/>
          </a:xfrm>
          <a:prstGeom prst="rect">
            <a:avLst/>
          </a:prstGeom>
          <a:noFill/>
        </p:spPr>
        <p:txBody>
          <a:bodyPr wrap="none" rtlCol="0">
            <a:spAutoFit/>
          </a:bodyPr>
          <a:lstStyle/>
          <a:p>
            <a:r>
              <a:rPr lang="sv-SE" dirty="0"/>
              <a:t>Bild kompletterad med Kategori</a:t>
            </a:r>
            <a:endParaRPr lang="en-GB" dirty="0"/>
          </a:p>
        </p:txBody>
      </p:sp>
      <p:pic>
        <p:nvPicPr>
          <p:cNvPr id="6" name="Picture 5">
            <a:extLst>
              <a:ext uri="{FF2B5EF4-FFF2-40B4-BE49-F238E27FC236}">
                <a16:creationId xmlns:a16="http://schemas.microsoft.com/office/drawing/2014/main" id="{1B5B5827-CEB6-5B8A-3298-F2EF3233C35C}"/>
              </a:ext>
            </a:extLst>
          </p:cNvPr>
          <p:cNvPicPr>
            <a:picLocks noChangeAspect="1"/>
          </p:cNvPicPr>
          <p:nvPr/>
        </p:nvPicPr>
        <p:blipFill>
          <a:blip r:embed="rId4"/>
          <a:stretch>
            <a:fillRect/>
          </a:stretch>
        </p:blipFill>
        <p:spPr>
          <a:xfrm>
            <a:off x="100074" y="1922170"/>
            <a:ext cx="10252710" cy="3603308"/>
          </a:xfrm>
          <a:prstGeom prst="rect">
            <a:avLst/>
          </a:prstGeom>
        </p:spPr>
      </p:pic>
      <p:sp>
        <p:nvSpPr>
          <p:cNvPr id="8" name="Rectangle 7">
            <a:extLst>
              <a:ext uri="{FF2B5EF4-FFF2-40B4-BE49-F238E27FC236}">
                <a16:creationId xmlns:a16="http://schemas.microsoft.com/office/drawing/2014/main" id="{311FFB8F-3663-85EB-D9ED-CED2A6937C06}"/>
              </a:ext>
            </a:extLst>
          </p:cNvPr>
          <p:cNvSpPr/>
          <p:nvPr/>
        </p:nvSpPr>
        <p:spPr>
          <a:xfrm>
            <a:off x="4055806" y="2474790"/>
            <a:ext cx="1319981" cy="38639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008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Skapa Rapport till aktivitet</a:t>
            </a:r>
            <a:endParaRPr lang="en-GB" dirty="0"/>
          </a:p>
        </p:txBody>
      </p:sp>
      <p:pic>
        <p:nvPicPr>
          <p:cNvPr id="5" name="Picture 4">
            <a:extLst>
              <a:ext uri="{FF2B5EF4-FFF2-40B4-BE49-F238E27FC236}">
                <a16:creationId xmlns:a16="http://schemas.microsoft.com/office/drawing/2014/main" id="{C200CB2B-BCB9-9212-1037-ECCB2ADE71D2}"/>
              </a:ext>
            </a:extLst>
          </p:cNvPr>
          <p:cNvPicPr>
            <a:picLocks noChangeAspect="1"/>
          </p:cNvPicPr>
          <p:nvPr/>
        </p:nvPicPr>
        <p:blipFill>
          <a:blip r:embed="rId3"/>
          <a:stretch>
            <a:fillRect/>
          </a:stretch>
        </p:blipFill>
        <p:spPr>
          <a:xfrm>
            <a:off x="235975" y="1087641"/>
            <a:ext cx="11053763" cy="3630454"/>
          </a:xfrm>
          <a:prstGeom prst="rect">
            <a:avLst/>
          </a:prstGeom>
        </p:spPr>
      </p:pic>
      <p:sp>
        <p:nvSpPr>
          <p:cNvPr id="3" name="Slide Number Placeholder 2">
            <a:extLst>
              <a:ext uri="{FF2B5EF4-FFF2-40B4-BE49-F238E27FC236}">
                <a16:creationId xmlns:a16="http://schemas.microsoft.com/office/drawing/2014/main" id="{6EA8C038-3FE2-E999-9ECB-6692704C94CC}"/>
              </a:ext>
            </a:extLst>
          </p:cNvPr>
          <p:cNvSpPr>
            <a:spLocks noGrp="1"/>
          </p:cNvSpPr>
          <p:nvPr>
            <p:ph type="sldNum" sz="quarter" idx="12"/>
          </p:nvPr>
        </p:nvSpPr>
        <p:spPr/>
        <p:txBody>
          <a:bodyPr/>
          <a:lstStyle/>
          <a:p>
            <a:fld id="{E31375A4-56A4-47D6-9801-1991572033F7}" type="slidenum">
              <a:rPr lang="en-US" smtClean="0"/>
              <a:t>58</a:t>
            </a:fld>
            <a:endParaRPr lang="en-US"/>
          </a:p>
        </p:txBody>
      </p:sp>
      <p:pic>
        <p:nvPicPr>
          <p:cNvPr id="4" name="Bildobjekt 2" descr="http://aktivaseniorer.com/images/logo/aktiva_seniorer_vit_bg_386x240.jpg">
            <a:extLst>
              <a:ext uri="{FF2B5EF4-FFF2-40B4-BE49-F238E27FC236}">
                <a16:creationId xmlns:a16="http://schemas.microsoft.com/office/drawing/2014/main" id="{2451AFC5-36E2-E6A3-983C-A10F2FB5FC7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21815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Redigera upplagd Rapport</a:t>
            </a:r>
            <a:endParaRPr lang="en-GB" dirty="0"/>
          </a:p>
        </p:txBody>
      </p:sp>
      <p:pic>
        <p:nvPicPr>
          <p:cNvPr id="4" name="Picture 3">
            <a:extLst>
              <a:ext uri="{FF2B5EF4-FFF2-40B4-BE49-F238E27FC236}">
                <a16:creationId xmlns:a16="http://schemas.microsoft.com/office/drawing/2014/main" id="{ABD497F1-3B05-180D-FB61-FA90F075DDF5}"/>
              </a:ext>
            </a:extLst>
          </p:cNvPr>
          <p:cNvPicPr>
            <a:picLocks noChangeAspect="1"/>
          </p:cNvPicPr>
          <p:nvPr/>
        </p:nvPicPr>
        <p:blipFill>
          <a:blip r:embed="rId3"/>
          <a:stretch>
            <a:fillRect/>
          </a:stretch>
        </p:blipFill>
        <p:spPr>
          <a:xfrm>
            <a:off x="346586" y="1993975"/>
            <a:ext cx="9909810" cy="4766310"/>
          </a:xfrm>
          <a:prstGeom prst="rect">
            <a:avLst/>
          </a:prstGeom>
        </p:spPr>
      </p:pic>
      <p:sp>
        <p:nvSpPr>
          <p:cNvPr id="6" name="TextBox 5">
            <a:extLst>
              <a:ext uri="{FF2B5EF4-FFF2-40B4-BE49-F238E27FC236}">
                <a16:creationId xmlns:a16="http://schemas.microsoft.com/office/drawing/2014/main" id="{B981CAD3-EE6A-128F-D11F-3733C6F6DF52}"/>
              </a:ext>
            </a:extLst>
          </p:cNvPr>
          <p:cNvSpPr txBox="1"/>
          <p:nvPr/>
        </p:nvSpPr>
        <p:spPr>
          <a:xfrm>
            <a:off x="398206" y="1364226"/>
            <a:ext cx="11454582" cy="369332"/>
          </a:xfrm>
          <a:prstGeom prst="rect">
            <a:avLst/>
          </a:prstGeom>
          <a:noFill/>
        </p:spPr>
        <p:txBody>
          <a:bodyPr wrap="square" rtlCol="0">
            <a:spAutoFit/>
          </a:bodyPr>
          <a:lstStyle/>
          <a:p>
            <a:r>
              <a:rPr lang="sv-SE" dirty="0"/>
              <a:t>Om jag vill redigera en redan upplagd Rapport går det utmärkt, tryck på ’Redigera inlägg’ (1)</a:t>
            </a:r>
            <a:endParaRPr lang="en-GB" dirty="0"/>
          </a:p>
        </p:txBody>
      </p:sp>
      <p:cxnSp>
        <p:nvCxnSpPr>
          <p:cNvPr id="7" name="Straight Arrow Connector 6">
            <a:extLst>
              <a:ext uri="{FF2B5EF4-FFF2-40B4-BE49-F238E27FC236}">
                <a16:creationId xmlns:a16="http://schemas.microsoft.com/office/drawing/2014/main" id="{38559169-EBA6-8AD7-479A-2B43C2C9387B}"/>
              </a:ext>
            </a:extLst>
          </p:cNvPr>
          <p:cNvCxnSpPr>
            <a:cxnSpLocks/>
            <a:stCxn id="8" idx="2"/>
          </p:cNvCxnSpPr>
          <p:nvPr/>
        </p:nvCxnSpPr>
        <p:spPr>
          <a:xfrm flipH="1" flipV="1">
            <a:off x="5828070" y="2308691"/>
            <a:ext cx="1266757" cy="184666"/>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0934C5B-E8DB-1FBF-3889-5CBA0CA4A4ED}"/>
              </a:ext>
            </a:extLst>
          </p:cNvPr>
          <p:cNvSpPr/>
          <p:nvPr/>
        </p:nvSpPr>
        <p:spPr>
          <a:xfrm>
            <a:off x="7094827" y="2308691"/>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3" name="Slide Number Placeholder 2">
            <a:extLst>
              <a:ext uri="{FF2B5EF4-FFF2-40B4-BE49-F238E27FC236}">
                <a16:creationId xmlns:a16="http://schemas.microsoft.com/office/drawing/2014/main" id="{C3347B40-B4F5-5AA0-95A4-4984D916FDE2}"/>
              </a:ext>
            </a:extLst>
          </p:cNvPr>
          <p:cNvSpPr>
            <a:spLocks noGrp="1"/>
          </p:cNvSpPr>
          <p:nvPr>
            <p:ph type="sldNum" sz="quarter" idx="12"/>
          </p:nvPr>
        </p:nvSpPr>
        <p:spPr/>
        <p:txBody>
          <a:bodyPr/>
          <a:lstStyle/>
          <a:p>
            <a:fld id="{E31375A4-56A4-47D6-9801-1991572033F7}" type="slidenum">
              <a:rPr lang="en-US" smtClean="0"/>
              <a:t>59</a:t>
            </a:fld>
            <a:endParaRPr lang="en-US"/>
          </a:p>
        </p:txBody>
      </p:sp>
      <p:pic>
        <p:nvPicPr>
          <p:cNvPr id="5" name="Bildobjekt 2" descr="http://aktivaseniorer.com/images/logo/aktiva_seniorer_vit_bg_386x240.jpg">
            <a:extLst>
              <a:ext uri="{FF2B5EF4-FFF2-40B4-BE49-F238E27FC236}">
                <a16:creationId xmlns:a16="http://schemas.microsoft.com/office/drawing/2014/main" id="{7BC98D08-6938-3E64-3A3C-042E007074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403810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503854"/>
            <a:ext cx="9601200" cy="577972"/>
          </a:xfrm>
        </p:spPr>
        <p:txBody>
          <a:bodyPr/>
          <a:lstStyle/>
          <a:p>
            <a:r>
              <a:rPr lang="sv-SE" dirty="0"/>
              <a:t>Agenda</a:t>
            </a:r>
            <a:endParaRPr lang="en-GB" dirty="0"/>
          </a:p>
        </p:txBody>
      </p:sp>
      <p:sp>
        <p:nvSpPr>
          <p:cNvPr id="2" name="TextBox 1">
            <a:extLst>
              <a:ext uri="{FF2B5EF4-FFF2-40B4-BE49-F238E27FC236}">
                <a16:creationId xmlns:a16="http://schemas.microsoft.com/office/drawing/2014/main" id="{B700B3ED-C878-5AF0-F2AD-2BE90CE608AF}"/>
              </a:ext>
            </a:extLst>
          </p:cNvPr>
          <p:cNvSpPr txBox="1"/>
          <p:nvPr/>
        </p:nvSpPr>
        <p:spPr>
          <a:xfrm>
            <a:off x="1295399" y="1323110"/>
            <a:ext cx="7003473" cy="3046988"/>
          </a:xfrm>
          <a:prstGeom prst="rect">
            <a:avLst/>
          </a:prstGeom>
          <a:noFill/>
        </p:spPr>
        <p:txBody>
          <a:bodyPr wrap="square" rtlCol="0">
            <a:spAutoFit/>
          </a:bodyPr>
          <a:lstStyle/>
          <a:p>
            <a:pPr marL="342900" indent="-342900">
              <a:buFontTx/>
              <a:buChar char="-"/>
            </a:pPr>
            <a:r>
              <a:rPr lang="sv-SE" sz="2400" dirty="0"/>
              <a:t>Skapa ny aktivitet</a:t>
            </a:r>
          </a:p>
          <a:p>
            <a:pPr marL="342900" indent="-342900">
              <a:buFontTx/>
              <a:buChar char="-"/>
            </a:pPr>
            <a:r>
              <a:rPr lang="sv-SE" sz="2400" dirty="0"/>
              <a:t>Skapa aktivitet från duplicering</a:t>
            </a:r>
          </a:p>
          <a:p>
            <a:pPr marL="342900" indent="-342900">
              <a:buFontTx/>
              <a:buChar char="-"/>
            </a:pPr>
            <a:r>
              <a:rPr lang="sv-SE" sz="2400" dirty="0"/>
              <a:t>Schemaläggning</a:t>
            </a:r>
          </a:p>
          <a:p>
            <a:pPr marL="342900" indent="-342900">
              <a:buFontTx/>
              <a:buChar char="-"/>
            </a:pPr>
            <a:r>
              <a:rPr lang="sv-SE" sz="2400" dirty="0"/>
              <a:t>Anmälan</a:t>
            </a:r>
          </a:p>
          <a:p>
            <a:pPr marL="342900" indent="-342900">
              <a:buFontTx/>
              <a:buChar char="-"/>
            </a:pPr>
            <a:r>
              <a:rPr lang="sv-SE" sz="2400" dirty="0"/>
              <a:t>Utskrift Närvarokort</a:t>
            </a:r>
          </a:p>
          <a:p>
            <a:pPr marL="342900" indent="-342900">
              <a:buFontTx/>
              <a:buChar char="-"/>
            </a:pPr>
            <a:r>
              <a:rPr lang="sv-SE" sz="2400" dirty="0"/>
              <a:t>Registrering av närvaro</a:t>
            </a:r>
          </a:p>
          <a:p>
            <a:pPr marL="342900" indent="-342900">
              <a:buFontTx/>
              <a:buChar char="-"/>
            </a:pPr>
            <a:r>
              <a:rPr lang="sv-SE" sz="2400" dirty="0"/>
              <a:t>Rapport från aktivitet</a:t>
            </a:r>
          </a:p>
          <a:p>
            <a:pPr marL="342900" indent="-342900">
              <a:buFontTx/>
              <a:buChar char="-"/>
            </a:pPr>
            <a:endParaRPr lang="en-GB" sz="2400" dirty="0"/>
          </a:p>
        </p:txBody>
      </p:sp>
      <p:sp>
        <p:nvSpPr>
          <p:cNvPr id="3" name="Slide Number Placeholder 2">
            <a:extLst>
              <a:ext uri="{FF2B5EF4-FFF2-40B4-BE49-F238E27FC236}">
                <a16:creationId xmlns:a16="http://schemas.microsoft.com/office/drawing/2014/main" id="{8A14AD05-2D87-23F7-EA2A-DFFF466C3B5B}"/>
              </a:ext>
            </a:extLst>
          </p:cNvPr>
          <p:cNvSpPr>
            <a:spLocks noGrp="1"/>
          </p:cNvSpPr>
          <p:nvPr>
            <p:ph type="sldNum" sz="quarter" idx="12"/>
          </p:nvPr>
        </p:nvSpPr>
        <p:spPr/>
        <p:txBody>
          <a:bodyPr/>
          <a:lstStyle/>
          <a:p>
            <a:fld id="{E31375A4-56A4-47D6-9801-1991572033F7}" type="slidenum">
              <a:rPr lang="en-US" smtClean="0"/>
              <a:t>6</a:t>
            </a:fld>
            <a:endParaRPr lang="en-US"/>
          </a:p>
        </p:txBody>
      </p:sp>
    </p:spTree>
    <p:extLst>
      <p:ext uri="{BB962C8B-B14F-4D97-AF65-F5344CB8AC3E}">
        <p14:creationId xmlns:p14="http://schemas.microsoft.com/office/powerpoint/2010/main" val="295753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F2157-D8D9-5E22-C009-B41E96EB77C4}"/>
              </a:ext>
            </a:extLst>
          </p:cNvPr>
          <p:cNvPicPr>
            <a:picLocks noChangeAspect="1"/>
          </p:cNvPicPr>
          <p:nvPr/>
        </p:nvPicPr>
        <p:blipFill>
          <a:blip r:embed="rId3"/>
          <a:stretch>
            <a:fillRect/>
          </a:stretch>
        </p:blipFill>
        <p:spPr>
          <a:xfrm>
            <a:off x="526557" y="2364148"/>
            <a:ext cx="10411301" cy="3489008"/>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Redigera upplagd Rapport</a:t>
            </a:r>
            <a:endParaRPr lang="en-GB" dirty="0"/>
          </a:p>
        </p:txBody>
      </p:sp>
      <p:sp>
        <p:nvSpPr>
          <p:cNvPr id="6" name="TextBox 5">
            <a:extLst>
              <a:ext uri="{FF2B5EF4-FFF2-40B4-BE49-F238E27FC236}">
                <a16:creationId xmlns:a16="http://schemas.microsoft.com/office/drawing/2014/main" id="{B981CAD3-EE6A-128F-D11F-3733C6F6DF52}"/>
              </a:ext>
            </a:extLst>
          </p:cNvPr>
          <p:cNvSpPr txBox="1"/>
          <p:nvPr/>
        </p:nvSpPr>
        <p:spPr>
          <a:xfrm>
            <a:off x="398206" y="1364226"/>
            <a:ext cx="8959646" cy="923330"/>
          </a:xfrm>
          <a:prstGeom prst="rect">
            <a:avLst/>
          </a:prstGeom>
          <a:noFill/>
        </p:spPr>
        <p:txBody>
          <a:bodyPr wrap="square" rtlCol="0">
            <a:spAutoFit/>
          </a:bodyPr>
          <a:lstStyle/>
          <a:p>
            <a:r>
              <a:rPr lang="sv-SE" dirty="0"/>
              <a:t>Nu är du i redigeringsläge, kan ändra lägga till text, justera textstorlek, lägga in länk etc....</a:t>
            </a:r>
          </a:p>
          <a:p>
            <a:r>
              <a:rPr lang="sv-SE" dirty="0"/>
              <a:t>När du är klar glöm inte att uppdatera justeringen genom att markera ’Uppdatera’ (1)</a:t>
            </a:r>
            <a:endParaRPr lang="en-GB" dirty="0"/>
          </a:p>
        </p:txBody>
      </p:sp>
      <p:cxnSp>
        <p:nvCxnSpPr>
          <p:cNvPr id="7" name="Straight Arrow Connector 6">
            <a:extLst>
              <a:ext uri="{FF2B5EF4-FFF2-40B4-BE49-F238E27FC236}">
                <a16:creationId xmlns:a16="http://schemas.microsoft.com/office/drawing/2014/main" id="{38559169-EBA6-8AD7-479A-2B43C2C9387B}"/>
              </a:ext>
            </a:extLst>
          </p:cNvPr>
          <p:cNvCxnSpPr>
            <a:cxnSpLocks/>
          </p:cNvCxnSpPr>
          <p:nvPr/>
        </p:nvCxnSpPr>
        <p:spPr>
          <a:xfrm flipH="1">
            <a:off x="9357852" y="1924665"/>
            <a:ext cx="759542" cy="656303"/>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0934C5B-E8DB-1FBF-3889-5CBA0CA4A4ED}"/>
              </a:ext>
            </a:extLst>
          </p:cNvPr>
          <p:cNvSpPr/>
          <p:nvPr/>
        </p:nvSpPr>
        <p:spPr>
          <a:xfrm>
            <a:off x="10007745" y="1641225"/>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3" name="Slide Number Placeholder 2">
            <a:extLst>
              <a:ext uri="{FF2B5EF4-FFF2-40B4-BE49-F238E27FC236}">
                <a16:creationId xmlns:a16="http://schemas.microsoft.com/office/drawing/2014/main" id="{DE61C49A-8155-4318-459D-750532D5EDF3}"/>
              </a:ext>
            </a:extLst>
          </p:cNvPr>
          <p:cNvSpPr>
            <a:spLocks noGrp="1"/>
          </p:cNvSpPr>
          <p:nvPr>
            <p:ph type="sldNum" sz="quarter" idx="12"/>
          </p:nvPr>
        </p:nvSpPr>
        <p:spPr/>
        <p:txBody>
          <a:bodyPr/>
          <a:lstStyle/>
          <a:p>
            <a:fld id="{E31375A4-56A4-47D6-9801-1991572033F7}" type="slidenum">
              <a:rPr lang="en-US" smtClean="0"/>
              <a:t>60</a:t>
            </a:fld>
            <a:endParaRPr lang="en-US"/>
          </a:p>
        </p:txBody>
      </p:sp>
      <p:pic>
        <p:nvPicPr>
          <p:cNvPr id="4" name="Bildobjekt 2" descr="http://aktivaseniorer.com/images/logo/aktiva_seniorer_vit_bg_386x240.jpg">
            <a:extLst>
              <a:ext uri="{FF2B5EF4-FFF2-40B4-BE49-F238E27FC236}">
                <a16:creationId xmlns:a16="http://schemas.microsoft.com/office/drawing/2014/main" id="{824070D7-4FD3-90D1-8C50-2C5A9509A3A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40795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BA46C1-F74F-2DB4-52FA-AF6DBE4A2DFB}"/>
              </a:ext>
            </a:extLst>
          </p:cNvPr>
          <p:cNvPicPr>
            <a:picLocks noChangeAspect="1"/>
          </p:cNvPicPr>
          <p:nvPr/>
        </p:nvPicPr>
        <p:blipFill>
          <a:blip r:embed="rId3"/>
          <a:stretch>
            <a:fillRect/>
          </a:stretch>
        </p:blipFill>
        <p:spPr>
          <a:xfrm>
            <a:off x="0" y="2388038"/>
            <a:ext cx="12192000" cy="3365012"/>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Redigera upplagd Rapport</a:t>
            </a:r>
            <a:endParaRPr lang="en-GB" dirty="0"/>
          </a:p>
        </p:txBody>
      </p:sp>
      <p:sp>
        <p:nvSpPr>
          <p:cNvPr id="6" name="TextBox 5">
            <a:extLst>
              <a:ext uri="{FF2B5EF4-FFF2-40B4-BE49-F238E27FC236}">
                <a16:creationId xmlns:a16="http://schemas.microsoft.com/office/drawing/2014/main" id="{B981CAD3-EE6A-128F-D11F-3733C6F6DF52}"/>
              </a:ext>
            </a:extLst>
          </p:cNvPr>
          <p:cNvSpPr txBox="1"/>
          <p:nvPr/>
        </p:nvSpPr>
        <p:spPr>
          <a:xfrm>
            <a:off x="398206" y="1364226"/>
            <a:ext cx="8959646" cy="1200329"/>
          </a:xfrm>
          <a:prstGeom prst="rect">
            <a:avLst/>
          </a:prstGeom>
          <a:noFill/>
        </p:spPr>
        <p:txBody>
          <a:bodyPr wrap="square" rtlCol="0">
            <a:spAutoFit/>
          </a:bodyPr>
          <a:lstStyle/>
          <a:p>
            <a:r>
              <a:rPr lang="sv-SE" dirty="0"/>
              <a:t>I redigeringsläge kan du naturligtvis också lägga till/ta bort bild, justera bildstorleken,lägga till text över eller under bilden, etc...</a:t>
            </a:r>
          </a:p>
          <a:p>
            <a:r>
              <a:rPr lang="sv-SE" dirty="0">
                <a:highlight>
                  <a:srgbClr val="FFFF00"/>
                </a:highlight>
              </a:rPr>
              <a:t>Glöm inte på uppladdad bild också ange ’kategori’</a:t>
            </a:r>
          </a:p>
          <a:p>
            <a:r>
              <a:rPr lang="sv-SE" dirty="0"/>
              <a:t>När du är klar glöm inte att uppdatera justeringen genom att markera ’Uppdatera’ (1)</a:t>
            </a:r>
            <a:endParaRPr lang="en-GB" dirty="0"/>
          </a:p>
        </p:txBody>
      </p:sp>
      <p:cxnSp>
        <p:nvCxnSpPr>
          <p:cNvPr id="7" name="Straight Arrow Connector 6">
            <a:extLst>
              <a:ext uri="{FF2B5EF4-FFF2-40B4-BE49-F238E27FC236}">
                <a16:creationId xmlns:a16="http://schemas.microsoft.com/office/drawing/2014/main" id="{38559169-EBA6-8AD7-479A-2B43C2C9387B}"/>
              </a:ext>
            </a:extLst>
          </p:cNvPr>
          <p:cNvCxnSpPr>
            <a:cxnSpLocks/>
          </p:cNvCxnSpPr>
          <p:nvPr/>
        </p:nvCxnSpPr>
        <p:spPr>
          <a:xfrm flipH="1">
            <a:off x="10117394" y="1983658"/>
            <a:ext cx="412954" cy="855407"/>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0934C5B-E8DB-1FBF-3889-5CBA0CA4A4ED}"/>
              </a:ext>
            </a:extLst>
          </p:cNvPr>
          <p:cNvSpPr/>
          <p:nvPr/>
        </p:nvSpPr>
        <p:spPr>
          <a:xfrm>
            <a:off x="10423423" y="1631850"/>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3" name="Slide Number Placeholder 2">
            <a:extLst>
              <a:ext uri="{FF2B5EF4-FFF2-40B4-BE49-F238E27FC236}">
                <a16:creationId xmlns:a16="http://schemas.microsoft.com/office/drawing/2014/main" id="{C867FEB0-29CF-6612-42F4-3C924EBAA245}"/>
              </a:ext>
            </a:extLst>
          </p:cNvPr>
          <p:cNvSpPr>
            <a:spLocks noGrp="1"/>
          </p:cNvSpPr>
          <p:nvPr>
            <p:ph type="sldNum" sz="quarter" idx="12"/>
          </p:nvPr>
        </p:nvSpPr>
        <p:spPr/>
        <p:txBody>
          <a:bodyPr/>
          <a:lstStyle/>
          <a:p>
            <a:fld id="{E31375A4-56A4-47D6-9801-1991572033F7}" type="slidenum">
              <a:rPr lang="en-US" smtClean="0"/>
              <a:t>61</a:t>
            </a:fld>
            <a:endParaRPr lang="en-US"/>
          </a:p>
        </p:txBody>
      </p:sp>
      <p:pic>
        <p:nvPicPr>
          <p:cNvPr id="5" name="Bildobjekt 2" descr="http://aktivaseniorer.com/images/logo/aktiva_seniorer_vit_bg_386x240.jpg">
            <a:extLst>
              <a:ext uri="{FF2B5EF4-FFF2-40B4-BE49-F238E27FC236}">
                <a16:creationId xmlns:a16="http://schemas.microsoft.com/office/drawing/2014/main" id="{C7F17F77-FD01-1738-DED7-D0F9259D48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409945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Ställa in en eller flera aktiviteter</a:t>
            </a:r>
            <a:endParaRPr lang="en-GB" dirty="0"/>
          </a:p>
        </p:txBody>
      </p:sp>
      <p:pic>
        <p:nvPicPr>
          <p:cNvPr id="4" name="Picture 3">
            <a:extLst>
              <a:ext uri="{FF2B5EF4-FFF2-40B4-BE49-F238E27FC236}">
                <a16:creationId xmlns:a16="http://schemas.microsoft.com/office/drawing/2014/main" id="{AAA71D79-1A60-B369-04FD-4718E1E000DD}"/>
              </a:ext>
            </a:extLst>
          </p:cNvPr>
          <p:cNvPicPr>
            <a:picLocks noChangeAspect="1"/>
          </p:cNvPicPr>
          <p:nvPr/>
        </p:nvPicPr>
        <p:blipFill>
          <a:blip r:embed="rId3"/>
          <a:stretch>
            <a:fillRect/>
          </a:stretch>
        </p:blipFill>
        <p:spPr>
          <a:xfrm>
            <a:off x="210347" y="1275438"/>
            <a:ext cx="11771305" cy="3531982"/>
          </a:xfrm>
          <a:prstGeom prst="rect">
            <a:avLst/>
          </a:prstGeom>
        </p:spPr>
      </p:pic>
      <p:cxnSp>
        <p:nvCxnSpPr>
          <p:cNvPr id="7" name="Straight Arrow Connector 6">
            <a:extLst>
              <a:ext uri="{FF2B5EF4-FFF2-40B4-BE49-F238E27FC236}">
                <a16:creationId xmlns:a16="http://schemas.microsoft.com/office/drawing/2014/main" id="{98E020DD-A57D-A88C-3B24-085C82F65D4B}"/>
              </a:ext>
            </a:extLst>
          </p:cNvPr>
          <p:cNvCxnSpPr>
            <a:cxnSpLocks/>
          </p:cNvCxnSpPr>
          <p:nvPr/>
        </p:nvCxnSpPr>
        <p:spPr>
          <a:xfrm>
            <a:off x="7809271" y="1480614"/>
            <a:ext cx="988141" cy="548847"/>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3EBC55-5F77-A10E-2292-67C65FBA587C}"/>
              </a:ext>
            </a:extLst>
          </p:cNvPr>
          <p:cNvCxnSpPr>
            <a:cxnSpLocks/>
          </p:cNvCxnSpPr>
          <p:nvPr/>
        </p:nvCxnSpPr>
        <p:spPr>
          <a:xfrm flipH="1" flipV="1">
            <a:off x="620660" y="4620936"/>
            <a:ext cx="1053281" cy="372968"/>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50B9140-CB5E-E45D-0206-CD6D9D7D2763}"/>
              </a:ext>
            </a:extLst>
          </p:cNvPr>
          <p:cNvCxnSpPr>
            <a:cxnSpLocks/>
          </p:cNvCxnSpPr>
          <p:nvPr/>
        </p:nvCxnSpPr>
        <p:spPr>
          <a:xfrm flipH="1">
            <a:off x="3529780" y="1821426"/>
            <a:ext cx="1329814" cy="416071"/>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664407-3789-E7DD-A35E-1CBFF0152632}"/>
              </a:ext>
            </a:extLst>
          </p:cNvPr>
          <p:cNvSpPr txBox="1"/>
          <p:nvPr/>
        </p:nvSpPr>
        <p:spPr>
          <a:xfrm>
            <a:off x="3529780" y="4992086"/>
            <a:ext cx="3865161" cy="1477328"/>
          </a:xfrm>
          <a:prstGeom prst="rect">
            <a:avLst/>
          </a:prstGeom>
          <a:noFill/>
        </p:spPr>
        <p:txBody>
          <a:bodyPr wrap="none" rtlCol="0">
            <a:spAutoFit/>
          </a:bodyPr>
          <a:lstStyle/>
          <a:p>
            <a:pPr marL="342900" indent="-342900">
              <a:buAutoNum type="arabicPeriod"/>
            </a:pPr>
            <a:r>
              <a:rPr lang="sv-SE" dirty="0"/>
              <a:t>Ändra många rader samtidigt</a:t>
            </a:r>
          </a:p>
          <a:p>
            <a:pPr marL="342900" indent="-342900">
              <a:buAutoNum type="arabicPeriod"/>
            </a:pPr>
            <a:r>
              <a:rPr lang="sv-SE" dirty="0"/>
              <a:t>Markera rader som ska hanteras</a:t>
            </a:r>
          </a:p>
          <a:p>
            <a:pPr marL="342900" indent="-342900">
              <a:buAutoNum type="arabicPeriod"/>
            </a:pPr>
            <a:r>
              <a:rPr lang="sv-SE" dirty="0"/>
              <a:t>Välj ’Ställ in aktiviteter’</a:t>
            </a:r>
          </a:p>
          <a:p>
            <a:pPr marL="342900" indent="-342900">
              <a:buAutoNum type="arabicPeriod"/>
            </a:pPr>
            <a:r>
              <a:rPr lang="sv-SE" dirty="0"/>
              <a:t>Välj om anmälda ska informeras</a:t>
            </a:r>
          </a:p>
          <a:p>
            <a:pPr marL="342900" indent="-342900">
              <a:buAutoNum type="arabicPeriod"/>
            </a:pPr>
            <a:endParaRPr lang="en-GB" dirty="0"/>
          </a:p>
        </p:txBody>
      </p:sp>
      <p:cxnSp>
        <p:nvCxnSpPr>
          <p:cNvPr id="16" name="Straight Arrow Connector 15">
            <a:extLst>
              <a:ext uri="{FF2B5EF4-FFF2-40B4-BE49-F238E27FC236}">
                <a16:creationId xmlns:a16="http://schemas.microsoft.com/office/drawing/2014/main" id="{147865E6-A279-AACE-7187-EBCAC297771D}"/>
              </a:ext>
            </a:extLst>
          </p:cNvPr>
          <p:cNvCxnSpPr>
            <a:cxnSpLocks/>
          </p:cNvCxnSpPr>
          <p:nvPr/>
        </p:nvCxnSpPr>
        <p:spPr>
          <a:xfrm flipH="1">
            <a:off x="1355621" y="1230279"/>
            <a:ext cx="1329814" cy="416071"/>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1E16CF9-5688-C97C-62FE-DD13FC95E9E6}"/>
              </a:ext>
            </a:extLst>
          </p:cNvPr>
          <p:cNvSpPr/>
          <p:nvPr/>
        </p:nvSpPr>
        <p:spPr>
          <a:xfrm>
            <a:off x="2640815" y="938933"/>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19" name="Oval 18">
            <a:extLst>
              <a:ext uri="{FF2B5EF4-FFF2-40B4-BE49-F238E27FC236}">
                <a16:creationId xmlns:a16="http://schemas.microsoft.com/office/drawing/2014/main" id="{8F81B3FD-FBD6-C037-F3A0-A26F05246093}"/>
              </a:ext>
            </a:extLst>
          </p:cNvPr>
          <p:cNvSpPr/>
          <p:nvPr/>
        </p:nvSpPr>
        <p:spPr>
          <a:xfrm>
            <a:off x="1673941" y="4807420"/>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sp>
        <p:nvSpPr>
          <p:cNvPr id="20" name="Oval 19">
            <a:extLst>
              <a:ext uri="{FF2B5EF4-FFF2-40B4-BE49-F238E27FC236}">
                <a16:creationId xmlns:a16="http://schemas.microsoft.com/office/drawing/2014/main" id="{045DCE83-4A97-57E3-9831-1F199DF3E1A6}"/>
              </a:ext>
            </a:extLst>
          </p:cNvPr>
          <p:cNvSpPr/>
          <p:nvPr/>
        </p:nvSpPr>
        <p:spPr>
          <a:xfrm>
            <a:off x="4733004" y="1550444"/>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3</a:t>
            </a:r>
            <a:endParaRPr lang="en-GB" dirty="0"/>
          </a:p>
        </p:txBody>
      </p:sp>
      <p:sp>
        <p:nvSpPr>
          <p:cNvPr id="21" name="Oval 20">
            <a:extLst>
              <a:ext uri="{FF2B5EF4-FFF2-40B4-BE49-F238E27FC236}">
                <a16:creationId xmlns:a16="http://schemas.microsoft.com/office/drawing/2014/main" id="{630D4EF3-128D-491F-84AF-64778AF21E84}"/>
              </a:ext>
            </a:extLst>
          </p:cNvPr>
          <p:cNvSpPr/>
          <p:nvPr/>
        </p:nvSpPr>
        <p:spPr>
          <a:xfrm>
            <a:off x="7579067" y="1230279"/>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4</a:t>
            </a:r>
            <a:endParaRPr lang="en-GB" dirty="0"/>
          </a:p>
        </p:txBody>
      </p:sp>
      <p:sp>
        <p:nvSpPr>
          <p:cNvPr id="3" name="Slide Number Placeholder 2">
            <a:extLst>
              <a:ext uri="{FF2B5EF4-FFF2-40B4-BE49-F238E27FC236}">
                <a16:creationId xmlns:a16="http://schemas.microsoft.com/office/drawing/2014/main" id="{63C3EB80-D487-10B9-FDC3-F1F651CBDE19}"/>
              </a:ext>
            </a:extLst>
          </p:cNvPr>
          <p:cNvSpPr>
            <a:spLocks noGrp="1"/>
          </p:cNvSpPr>
          <p:nvPr>
            <p:ph type="sldNum" sz="quarter" idx="12"/>
          </p:nvPr>
        </p:nvSpPr>
        <p:spPr/>
        <p:txBody>
          <a:bodyPr/>
          <a:lstStyle/>
          <a:p>
            <a:fld id="{E31375A4-56A4-47D6-9801-1991572033F7}" type="slidenum">
              <a:rPr lang="en-US" smtClean="0"/>
              <a:t>62</a:t>
            </a:fld>
            <a:endParaRPr lang="en-US"/>
          </a:p>
        </p:txBody>
      </p:sp>
      <p:pic>
        <p:nvPicPr>
          <p:cNvPr id="5" name="Bildobjekt 2" descr="http://aktivaseniorer.com/images/logo/aktiva_seniorer_vit_bg_386x240.jpg">
            <a:extLst>
              <a:ext uri="{FF2B5EF4-FFF2-40B4-BE49-F238E27FC236}">
                <a16:creationId xmlns:a16="http://schemas.microsoft.com/office/drawing/2014/main" id="{4A429F10-3095-D0C3-BB00-2517E4DCD3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95800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FEFD34-9910-9658-9985-D8041D624369}"/>
              </a:ext>
            </a:extLst>
          </p:cNvPr>
          <p:cNvPicPr>
            <a:picLocks noChangeAspect="1"/>
          </p:cNvPicPr>
          <p:nvPr/>
        </p:nvPicPr>
        <p:blipFill>
          <a:blip r:embed="rId3"/>
          <a:stretch>
            <a:fillRect/>
          </a:stretch>
        </p:blipFill>
        <p:spPr>
          <a:xfrm>
            <a:off x="429855" y="1042169"/>
            <a:ext cx="7905750" cy="5081588"/>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Ladda upp bilder</a:t>
            </a:r>
            <a:endParaRPr lang="en-GB" dirty="0"/>
          </a:p>
        </p:txBody>
      </p:sp>
      <p:cxnSp>
        <p:nvCxnSpPr>
          <p:cNvPr id="10" name="Straight Arrow Connector 9">
            <a:extLst>
              <a:ext uri="{FF2B5EF4-FFF2-40B4-BE49-F238E27FC236}">
                <a16:creationId xmlns:a16="http://schemas.microsoft.com/office/drawing/2014/main" id="{733EBC55-5F77-A10E-2292-67C65FBA587C}"/>
              </a:ext>
            </a:extLst>
          </p:cNvPr>
          <p:cNvCxnSpPr>
            <a:cxnSpLocks/>
          </p:cNvCxnSpPr>
          <p:nvPr/>
        </p:nvCxnSpPr>
        <p:spPr>
          <a:xfrm flipH="1">
            <a:off x="1778408" y="5542711"/>
            <a:ext cx="1267134"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664407-3789-E7DD-A35E-1CBFF0152632}"/>
              </a:ext>
            </a:extLst>
          </p:cNvPr>
          <p:cNvSpPr txBox="1"/>
          <p:nvPr/>
        </p:nvSpPr>
        <p:spPr>
          <a:xfrm>
            <a:off x="8381994" y="1966177"/>
            <a:ext cx="3443734" cy="1200329"/>
          </a:xfrm>
          <a:prstGeom prst="rect">
            <a:avLst/>
          </a:prstGeom>
          <a:noFill/>
        </p:spPr>
        <p:txBody>
          <a:bodyPr wrap="square" rtlCol="0">
            <a:spAutoFit/>
          </a:bodyPr>
          <a:lstStyle/>
          <a:p>
            <a:pPr marL="342900" indent="-342900">
              <a:buAutoNum type="arabicPeriod"/>
            </a:pPr>
            <a:r>
              <a:rPr lang="sv-SE" dirty="0"/>
              <a:t>Välj ’Aktiviteter’ &gt; ’Inställningar &amp; shop’</a:t>
            </a:r>
          </a:p>
          <a:p>
            <a:pPr marL="342900" indent="-342900">
              <a:buAutoNum type="arabicPeriod"/>
            </a:pPr>
            <a:r>
              <a:rPr lang="sv-SE" dirty="0"/>
              <a:t>Välj ’Grafiska profiler’</a:t>
            </a:r>
          </a:p>
          <a:p>
            <a:pPr marL="342900" indent="-342900">
              <a:buAutoNum type="arabicPeriod"/>
            </a:pPr>
            <a:endParaRPr lang="en-GB" dirty="0"/>
          </a:p>
        </p:txBody>
      </p:sp>
      <p:cxnSp>
        <p:nvCxnSpPr>
          <p:cNvPr id="16" name="Straight Arrow Connector 15">
            <a:extLst>
              <a:ext uri="{FF2B5EF4-FFF2-40B4-BE49-F238E27FC236}">
                <a16:creationId xmlns:a16="http://schemas.microsoft.com/office/drawing/2014/main" id="{147865E6-A279-AACE-7187-EBCAC297771D}"/>
              </a:ext>
            </a:extLst>
          </p:cNvPr>
          <p:cNvCxnSpPr>
            <a:cxnSpLocks/>
          </p:cNvCxnSpPr>
          <p:nvPr/>
        </p:nvCxnSpPr>
        <p:spPr>
          <a:xfrm flipH="1">
            <a:off x="3114367" y="1367642"/>
            <a:ext cx="1329814" cy="416071"/>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1E16CF9-5688-C97C-62FE-DD13FC95E9E6}"/>
              </a:ext>
            </a:extLst>
          </p:cNvPr>
          <p:cNvSpPr/>
          <p:nvPr/>
        </p:nvSpPr>
        <p:spPr>
          <a:xfrm>
            <a:off x="4382730" y="1129657"/>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19" name="Oval 18">
            <a:extLst>
              <a:ext uri="{FF2B5EF4-FFF2-40B4-BE49-F238E27FC236}">
                <a16:creationId xmlns:a16="http://schemas.microsoft.com/office/drawing/2014/main" id="{8F81B3FD-FBD6-C037-F3A0-A26F05246093}"/>
              </a:ext>
            </a:extLst>
          </p:cNvPr>
          <p:cNvSpPr/>
          <p:nvPr/>
        </p:nvSpPr>
        <p:spPr>
          <a:xfrm>
            <a:off x="3045542" y="5305692"/>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sp>
        <p:nvSpPr>
          <p:cNvPr id="3" name="Slide Number Placeholder 2">
            <a:extLst>
              <a:ext uri="{FF2B5EF4-FFF2-40B4-BE49-F238E27FC236}">
                <a16:creationId xmlns:a16="http://schemas.microsoft.com/office/drawing/2014/main" id="{58B22C4F-E48A-D8DA-F5DE-01C822D3768D}"/>
              </a:ext>
            </a:extLst>
          </p:cNvPr>
          <p:cNvSpPr>
            <a:spLocks noGrp="1"/>
          </p:cNvSpPr>
          <p:nvPr>
            <p:ph type="sldNum" sz="quarter" idx="12"/>
          </p:nvPr>
        </p:nvSpPr>
        <p:spPr/>
        <p:txBody>
          <a:bodyPr/>
          <a:lstStyle/>
          <a:p>
            <a:fld id="{E31375A4-56A4-47D6-9801-1991572033F7}" type="slidenum">
              <a:rPr lang="en-US" smtClean="0"/>
              <a:t>63</a:t>
            </a:fld>
            <a:endParaRPr lang="en-US"/>
          </a:p>
        </p:txBody>
      </p:sp>
      <p:pic>
        <p:nvPicPr>
          <p:cNvPr id="4" name="Bildobjekt 2" descr="http://aktivaseniorer.com/images/logo/aktiva_seniorer_vit_bg_386x240.jpg">
            <a:extLst>
              <a:ext uri="{FF2B5EF4-FFF2-40B4-BE49-F238E27FC236}">
                <a16:creationId xmlns:a16="http://schemas.microsoft.com/office/drawing/2014/main" id="{B7C53690-6327-5361-E9E1-46AE5C13F95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14339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A5110C-CAA8-626A-7F3B-0B90F6E1512E}"/>
              </a:ext>
            </a:extLst>
          </p:cNvPr>
          <p:cNvPicPr>
            <a:picLocks noChangeAspect="1"/>
          </p:cNvPicPr>
          <p:nvPr/>
        </p:nvPicPr>
        <p:blipFill>
          <a:blip r:embed="rId3"/>
          <a:stretch>
            <a:fillRect/>
          </a:stretch>
        </p:blipFill>
        <p:spPr>
          <a:xfrm>
            <a:off x="421865" y="1061115"/>
            <a:ext cx="2315528" cy="1314926"/>
          </a:xfrm>
          <a:prstGeom prst="rect">
            <a:avLst/>
          </a:prstGeom>
        </p:spPr>
      </p:pic>
      <p:pic>
        <p:nvPicPr>
          <p:cNvPr id="7" name="Picture 6">
            <a:extLst>
              <a:ext uri="{FF2B5EF4-FFF2-40B4-BE49-F238E27FC236}">
                <a16:creationId xmlns:a16="http://schemas.microsoft.com/office/drawing/2014/main" id="{8CFBDB92-9F45-2702-5072-9E8C2AAE597F}"/>
              </a:ext>
            </a:extLst>
          </p:cNvPr>
          <p:cNvPicPr>
            <a:picLocks noChangeAspect="1"/>
          </p:cNvPicPr>
          <p:nvPr/>
        </p:nvPicPr>
        <p:blipFill>
          <a:blip r:embed="rId4"/>
          <a:stretch>
            <a:fillRect/>
          </a:stretch>
        </p:blipFill>
        <p:spPr>
          <a:xfrm>
            <a:off x="342921" y="2647026"/>
            <a:ext cx="4741069" cy="3027998"/>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Ladda upp bilder</a:t>
            </a:r>
            <a:endParaRPr lang="en-GB" dirty="0"/>
          </a:p>
        </p:txBody>
      </p:sp>
      <p:cxnSp>
        <p:nvCxnSpPr>
          <p:cNvPr id="10" name="Straight Arrow Connector 9">
            <a:extLst>
              <a:ext uri="{FF2B5EF4-FFF2-40B4-BE49-F238E27FC236}">
                <a16:creationId xmlns:a16="http://schemas.microsoft.com/office/drawing/2014/main" id="{733EBC55-5F77-A10E-2292-67C65FBA587C}"/>
              </a:ext>
            </a:extLst>
          </p:cNvPr>
          <p:cNvCxnSpPr>
            <a:cxnSpLocks/>
          </p:cNvCxnSpPr>
          <p:nvPr/>
        </p:nvCxnSpPr>
        <p:spPr>
          <a:xfrm flipH="1">
            <a:off x="2200432" y="3630083"/>
            <a:ext cx="1267134"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664407-3789-E7DD-A35E-1CBFF0152632}"/>
              </a:ext>
            </a:extLst>
          </p:cNvPr>
          <p:cNvSpPr txBox="1"/>
          <p:nvPr/>
        </p:nvSpPr>
        <p:spPr>
          <a:xfrm>
            <a:off x="6163606" y="1118413"/>
            <a:ext cx="5782588" cy="1477328"/>
          </a:xfrm>
          <a:prstGeom prst="rect">
            <a:avLst/>
          </a:prstGeom>
          <a:noFill/>
        </p:spPr>
        <p:txBody>
          <a:bodyPr wrap="square" rtlCol="0">
            <a:spAutoFit/>
          </a:bodyPr>
          <a:lstStyle/>
          <a:p>
            <a:pPr marL="342900" indent="-342900">
              <a:buAutoNum type="arabicPeriod"/>
            </a:pPr>
            <a:r>
              <a:rPr lang="sv-SE" dirty="0"/>
              <a:t>Välj ’Ladda upp ny bild </a:t>
            </a:r>
          </a:p>
          <a:p>
            <a:pPr marL="342900" indent="-342900">
              <a:buAutoNum type="arabicPeriod"/>
            </a:pPr>
            <a:r>
              <a:rPr lang="sv-SE" dirty="0"/>
              <a:t>Välj ’Välj fil’ (Tänk på standard för bild-id)</a:t>
            </a:r>
          </a:p>
          <a:p>
            <a:pPr marL="342900" indent="-342900">
              <a:buAutoNum type="arabicPeriod"/>
            </a:pPr>
            <a:r>
              <a:rPr lang="sv-SE" dirty="0"/>
              <a:t>Komplettera vid behov med Namn och Beskrivning</a:t>
            </a:r>
          </a:p>
          <a:p>
            <a:pPr marL="342900" indent="-342900">
              <a:buAutoNum type="arabicPeriod"/>
            </a:pPr>
            <a:r>
              <a:rPr lang="sv-SE" dirty="0"/>
              <a:t>Skriv in samma bild-id i ’namn’</a:t>
            </a:r>
          </a:p>
          <a:p>
            <a:pPr marL="342900" indent="-342900">
              <a:buAutoNum type="arabicPeriod"/>
            </a:pPr>
            <a:endParaRPr lang="en-GB" dirty="0"/>
          </a:p>
        </p:txBody>
      </p:sp>
      <p:cxnSp>
        <p:nvCxnSpPr>
          <p:cNvPr id="16" name="Straight Arrow Connector 15">
            <a:extLst>
              <a:ext uri="{FF2B5EF4-FFF2-40B4-BE49-F238E27FC236}">
                <a16:creationId xmlns:a16="http://schemas.microsoft.com/office/drawing/2014/main" id="{147865E6-A279-AACE-7187-EBCAC297771D}"/>
              </a:ext>
            </a:extLst>
          </p:cNvPr>
          <p:cNvCxnSpPr>
            <a:cxnSpLocks/>
          </p:cNvCxnSpPr>
          <p:nvPr/>
        </p:nvCxnSpPr>
        <p:spPr>
          <a:xfrm flipH="1">
            <a:off x="2499603" y="1926613"/>
            <a:ext cx="1460339"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1E16CF9-5688-C97C-62FE-DD13FC95E9E6}"/>
              </a:ext>
            </a:extLst>
          </p:cNvPr>
          <p:cNvSpPr/>
          <p:nvPr/>
        </p:nvSpPr>
        <p:spPr>
          <a:xfrm>
            <a:off x="3959942" y="1741947"/>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19" name="Oval 18">
            <a:extLst>
              <a:ext uri="{FF2B5EF4-FFF2-40B4-BE49-F238E27FC236}">
                <a16:creationId xmlns:a16="http://schemas.microsoft.com/office/drawing/2014/main" id="{8F81B3FD-FBD6-C037-F3A0-A26F05246093}"/>
              </a:ext>
            </a:extLst>
          </p:cNvPr>
          <p:cNvSpPr/>
          <p:nvPr/>
        </p:nvSpPr>
        <p:spPr>
          <a:xfrm>
            <a:off x="3467566" y="3445417"/>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cxnSp>
        <p:nvCxnSpPr>
          <p:cNvPr id="12" name="Straight Arrow Connector 11">
            <a:extLst>
              <a:ext uri="{FF2B5EF4-FFF2-40B4-BE49-F238E27FC236}">
                <a16:creationId xmlns:a16="http://schemas.microsoft.com/office/drawing/2014/main" id="{36F653ED-AD53-2EED-F3F9-F50B3DFDE6A0}"/>
              </a:ext>
            </a:extLst>
          </p:cNvPr>
          <p:cNvCxnSpPr>
            <a:cxnSpLocks/>
          </p:cNvCxnSpPr>
          <p:nvPr/>
        </p:nvCxnSpPr>
        <p:spPr>
          <a:xfrm>
            <a:off x="5623797" y="3604713"/>
            <a:ext cx="472203"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514C0C9-612E-E1E8-A4A8-9474343F7B7B}"/>
              </a:ext>
            </a:extLst>
          </p:cNvPr>
          <p:cNvSpPr/>
          <p:nvPr/>
        </p:nvSpPr>
        <p:spPr>
          <a:xfrm>
            <a:off x="5277210" y="3420047"/>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3</a:t>
            </a:r>
            <a:endParaRPr lang="en-GB" dirty="0"/>
          </a:p>
        </p:txBody>
      </p:sp>
      <p:sp>
        <p:nvSpPr>
          <p:cNvPr id="3" name="Slide Number Placeholder 2">
            <a:extLst>
              <a:ext uri="{FF2B5EF4-FFF2-40B4-BE49-F238E27FC236}">
                <a16:creationId xmlns:a16="http://schemas.microsoft.com/office/drawing/2014/main" id="{D050FCBE-1174-7CDA-7AAB-7CF3C8AEB8A0}"/>
              </a:ext>
            </a:extLst>
          </p:cNvPr>
          <p:cNvSpPr>
            <a:spLocks noGrp="1"/>
          </p:cNvSpPr>
          <p:nvPr>
            <p:ph type="sldNum" sz="quarter" idx="12"/>
          </p:nvPr>
        </p:nvSpPr>
        <p:spPr/>
        <p:txBody>
          <a:bodyPr/>
          <a:lstStyle/>
          <a:p>
            <a:fld id="{E31375A4-56A4-47D6-9801-1991572033F7}" type="slidenum">
              <a:rPr lang="en-US" smtClean="0"/>
              <a:t>64</a:t>
            </a:fld>
            <a:endParaRPr lang="en-US"/>
          </a:p>
        </p:txBody>
      </p:sp>
      <p:pic>
        <p:nvPicPr>
          <p:cNvPr id="5" name="Bildobjekt 2" descr="http://aktivaseniorer.com/images/logo/aktiva_seniorer_vit_bg_386x240.jpg">
            <a:extLst>
              <a:ext uri="{FF2B5EF4-FFF2-40B4-BE49-F238E27FC236}">
                <a16:creationId xmlns:a16="http://schemas.microsoft.com/office/drawing/2014/main" id="{1FDEB8FF-4FF4-6C5C-1E1F-A2AD553FCD0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pic>
        <p:nvPicPr>
          <p:cNvPr id="14" name="Picture 13">
            <a:extLst>
              <a:ext uri="{FF2B5EF4-FFF2-40B4-BE49-F238E27FC236}">
                <a16:creationId xmlns:a16="http://schemas.microsoft.com/office/drawing/2014/main" id="{3C0AD03E-2490-4A5B-DAF3-46DD3CE66CEB}"/>
              </a:ext>
            </a:extLst>
          </p:cNvPr>
          <p:cNvPicPr>
            <a:picLocks noChangeAspect="1"/>
          </p:cNvPicPr>
          <p:nvPr/>
        </p:nvPicPr>
        <p:blipFill>
          <a:blip r:embed="rId6"/>
          <a:stretch>
            <a:fillRect/>
          </a:stretch>
        </p:blipFill>
        <p:spPr>
          <a:xfrm>
            <a:off x="6127440" y="2988075"/>
            <a:ext cx="4604861" cy="2661285"/>
          </a:xfrm>
          <a:prstGeom prst="rect">
            <a:avLst/>
          </a:prstGeom>
        </p:spPr>
      </p:pic>
      <p:cxnSp>
        <p:nvCxnSpPr>
          <p:cNvPr id="17" name="Straight Arrow Connector 16">
            <a:extLst>
              <a:ext uri="{FF2B5EF4-FFF2-40B4-BE49-F238E27FC236}">
                <a16:creationId xmlns:a16="http://schemas.microsoft.com/office/drawing/2014/main" id="{06D51B7D-F8D3-D279-8EAF-38C61BF14D42}"/>
              </a:ext>
            </a:extLst>
          </p:cNvPr>
          <p:cNvCxnSpPr>
            <a:cxnSpLocks/>
          </p:cNvCxnSpPr>
          <p:nvPr/>
        </p:nvCxnSpPr>
        <p:spPr>
          <a:xfrm>
            <a:off x="5623797" y="4177442"/>
            <a:ext cx="472203"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2A348D4-D75C-B983-EFA7-24D3D47C1781}"/>
              </a:ext>
            </a:extLst>
          </p:cNvPr>
          <p:cNvSpPr/>
          <p:nvPr/>
        </p:nvSpPr>
        <p:spPr>
          <a:xfrm>
            <a:off x="5277210" y="3992776"/>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4</a:t>
            </a:r>
            <a:endParaRPr lang="en-GB" dirty="0"/>
          </a:p>
        </p:txBody>
      </p:sp>
    </p:spTree>
    <p:extLst>
      <p:ext uri="{BB962C8B-B14F-4D97-AF65-F5344CB8AC3E}">
        <p14:creationId xmlns:p14="http://schemas.microsoft.com/office/powerpoint/2010/main" val="272754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1CC7A9-ED98-79D9-092D-320A0911AF49}"/>
              </a:ext>
            </a:extLst>
          </p:cNvPr>
          <p:cNvPicPr>
            <a:picLocks noChangeAspect="1"/>
          </p:cNvPicPr>
          <p:nvPr/>
        </p:nvPicPr>
        <p:blipFill>
          <a:blip r:embed="rId3"/>
          <a:stretch>
            <a:fillRect/>
          </a:stretch>
        </p:blipFill>
        <p:spPr>
          <a:xfrm>
            <a:off x="209191" y="2159612"/>
            <a:ext cx="11301413" cy="2771775"/>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Visa/sök uppladdade bilder</a:t>
            </a:r>
            <a:endParaRPr lang="en-GB" dirty="0"/>
          </a:p>
        </p:txBody>
      </p:sp>
      <p:cxnSp>
        <p:nvCxnSpPr>
          <p:cNvPr id="10" name="Straight Arrow Connector 9">
            <a:extLst>
              <a:ext uri="{FF2B5EF4-FFF2-40B4-BE49-F238E27FC236}">
                <a16:creationId xmlns:a16="http://schemas.microsoft.com/office/drawing/2014/main" id="{733EBC55-5F77-A10E-2292-67C65FBA587C}"/>
              </a:ext>
            </a:extLst>
          </p:cNvPr>
          <p:cNvCxnSpPr>
            <a:cxnSpLocks/>
          </p:cNvCxnSpPr>
          <p:nvPr/>
        </p:nvCxnSpPr>
        <p:spPr>
          <a:xfrm flipH="1" flipV="1">
            <a:off x="1099982" y="3670711"/>
            <a:ext cx="441224" cy="1445342"/>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664407-3789-E7DD-A35E-1CBFF0152632}"/>
              </a:ext>
            </a:extLst>
          </p:cNvPr>
          <p:cNvSpPr txBox="1"/>
          <p:nvPr/>
        </p:nvSpPr>
        <p:spPr>
          <a:xfrm>
            <a:off x="6096000" y="1143949"/>
            <a:ext cx="5782588" cy="1200329"/>
          </a:xfrm>
          <a:prstGeom prst="rect">
            <a:avLst/>
          </a:prstGeom>
          <a:noFill/>
        </p:spPr>
        <p:txBody>
          <a:bodyPr wrap="square" rtlCol="0">
            <a:spAutoFit/>
          </a:bodyPr>
          <a:lstStyle/>
          <a:p>
            <a:pPr marL="342900" indent="-342900">
              <a:buAutoNum type="arabicPeriod"/>
            </a:pPr>
            <a:r>
              <a:rPr lang="sv-SE" dirty="0"/>
              <a:t>Välj att visa alla bilder med ’akt’</a:t>
            </a:r>
          </a:p>
          <a:p>
            <a:pPr marL="342900" indent="-342900">
              <a:buAutoNum type="arabicPeriod"/>
            </a:pPr>
            <a:r>
              <a:rPr lang="sv-SE" dirty="0"/>
              <a:t>Tryck på ’Använd och sök’</a:t>
            </a:r>
          </a:p>
          <a:p>
            <a:pPr marL="342900" indent="-342900">
              <a:buAutoNum type="arabicPeriod"/>
            </a:pPr>
            <a:r>
              <a:rPr lang="sv-SE" dirty="0"/>
              <a:t>Sammanställning visas</a:t>
            </a:r>
          </a:p>
          <a:p>
            <a:pPr marL="342900" indent="-342900">
              <a:buAutoNum type="arabicPeriod"/>
            </a:pPr>
            <a:endParaRPr lang="en-GB" dirty="0"/>
          </a:p>
        </p:txBody>
      </p:sp>
      <p:cxnSp>
        <p:nvCxnSpPr>
          <p:cNvPr id="16" name="Straight Arrow Connector 15">
            <a:extLst>
              <a:ext uri="{FF2B5EF4-FFF2-40B4-BE49-F238E27FC236}">
                <a16:creationId xmlns:a16="http://schemas.microsoft.com/office/drawing/2014/main" id="{147865E6-A279-AACE-7187-EBCAC297771D}"/>
              </a:ext>
            </a:extLst>
          </p:cNvPr>
          <p:cNvCxnSpPr>
            <a:cxnSpLocks/>
          </p:cNvCxnSpPr>
          <p:nvPr/>
        </p:nvCxnSpPr>
        <p:spPr>
          <a:xfrm flipH="1">
            <a:off x="2560082" y="2315497"/>
            <a:ext cx="1289247" cy="110455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1E16CF9-5688-C97C-62FE-DD13FC95E9E6}"/>
              </a:ext>
            </a:extLst>
          </p:cNvPr>
          <p:cNvSpPr/>
          <p:nvPr/>
        </p:nvSpPr>
        <p:spPr>
          <a:xfrm>
            <a:off x="3786648" y="1974946"/>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19" name="Oval 18">
            <a:extLst>
              <a:ext uri="{FF2B5EF4-FFF2-40B4-BE49-F238E27FC236}">
                <a16:creationId xmlns:a16="http://schemas.microsoft.com/office/drawing/2014/main" id="{8F81B3FD-FBD6-C037-F3A0-A26F05246093}"/>
              </a:ext>
            </a:extLst>
          </p:cNvPr>
          <p:cNvSpPr/>
          <p:nvPr/>
        </p:nvSpPr>
        <p:spPr>
          <a:xfrm>
            <a:off x="1452717" y="4982496"/>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cxnSp>
        <p:nvCxnSpPr>
          <p:cNvPr id="12" name="Straight Arrow Connector 11">
            <a:extLst>
              <a:ext uri="{FF2B5EF4-FFF2-40B4-BE49-F238E27FC236}">
                <a16:creationId xmlns:a16="http://schemas.microsoft.com/office/drawing/2014/main" id="{36F653ED-AD53-2EED-F3F9-F50B3DFDE6A0}"/>
              </a:ext>
            </a:extLst>
          </p:cNvPr>
          <p:cNvCxnSpPr>
            <a:cxnSpLocks/>
          </p:cNvCxnSpPr>
          <p:nvPr/>
        </p:nvCxnSpPr>
        <p:spPr>
          <a:xfrm flipH="1" flipV="1">
            <a:off x="5479026" y="4535129"/>
            <a:ext cx="380871" cy="816699"/>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514C0C9-612E-E1E8-A4A8-9474343F7B7B}"/>
              </a:ext>
            </a:extLst>
          </p:cNvPr>
          <p:cNvSpPr/>
          <p:nvPr/>
        </p:nvSpPr>
        <p:spPr>
          <a:xfrm>
            <a:off x="5686603" y="5203525"/>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3</a:t>
            </a:r>
            <a:endParaRPr lang="en-GB" dirty="0"/>
          </a:p>
        </p:txBody>
      </p:sp>
      <p:sp>
        <p:nvSpPr>
          <p:cNvPr id="3" name="Slide Number Placeholder 2">
            <a:extLst>
              <a:ext uri="{FF2B5EF4-FFF2-40B4-BE49-F238E27FC236}">
                <a16:creationId xmlns:a16="http://schemas.microsoft.com/office/drawing/2014/main" id="{D050FCBE-1174-7CDA-7AAB-7CF3C8AEB8A0}"/>
              </a:ext>
            </a:extLst>
          </p:cNvPr>
          <p:cNvSpPr>
            <a:spLocks noGrp="1"/>
          </p:cNvSpPr>
          <p:nvPr>
            <p:ph type="sldNum" sz="quarter" idx="12"/>
          </p:nvPr>
        </p:nvSpPr>
        <p:spPr/>
        <p:txBody>
          <a:bodyPr/>
          <a:lstStyle/>
          <a:p>
            <a:fld id="{E31375A4-56A4-47D6-9801-1991572033F7}" type="slidenum">
              <a:rPr lang="en-US" smtClean="0"/>
              <a:t>65</a:t>
            </a:fld>
            <a:endParaRPr lang="en-US"/>
          </a:p>
        </p:txBody>
      </p:sp>
      <p:pic>
        <p:nvPicPr>
          <p:cNvPr id="5" name="Bildobjekt 2" descr="http://aktivaseniorer.com/images/logo/aktiva_seniorer_vit_bg_386x240.jpg">
            <a:extLst>
              <a:ext uri="{FF2B5EF4-FFF2-40B4-BE49-F238E27FC236}">
                <a16:creationId xmlns:a16="http://schemas.microsoft.com/office/drawing/2014/main" id="{1FDEB8FF-4FF4-6C5C-1E1F-A2AD553FCD0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70001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38A0D-EDFF-DE6C-4915-905AA132C79E}"/>
              </a:ext>
            </a:extLst>
          </p:cNvPr>
          <p:cNvPicPr>
            <a:picLocks noChangeAspect="1"/>
          </p:cNvPicPr>
          <p:nvPr/>
        </p:nvPicPr>
        <p:blipFill>
          <a:blip r:embed="rId3"/>
          <a:stretch>
            <a:fillRect/>
          </a:stretch>
        </p:blipFill>
        <p:spPr>
          <a:xfrm>
            <a:off x="6334125" y="1058085"/>
            <a:ext cx="4562475" cy="5462588"/>
          </a:xfrm>
          <a:prstGeom prst="rect">
            <a:avLst/>
          </a:prstGeom>
        </p:spPr>
      </p:pic>
      <p:pic>
        <p:nvPicPr>
          <p:cNvPr id="4" name="Picture 3">
            <a:extLst>
              <a:ext uri="{FF2B5EF4-FFF2-40B4-BE49-F238E27FC236}">
                <a16:creationId xmlns:a16="http://schemas.microsoft.com/office/drawing/2014/main" id="{4AA5110C-CAA8-626A-7F3B-0B90F6E1512E}"/>
              </a:ext>
            </a:extLst>
          </p:cNvPr>
          <p:cNvPicPr>
            <a:picLocks noChangeAspect="1"/>
          </p:cNvPicPr>
          <p:nvPr/>
        </p:nvPicPr>
        <p:blipFill>
          <a:blip r:embed="rId4"/>
          <a:stretch>
            <a:fillRect/>
          </a:stretch>
        </p:blipFill>
        <p:spPr>
          <a:xfrm>
            <a:off x="421865" y="1061115"/>
            <a:ext cx="2315528" cy="1314926"/>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Använda uppladdad bild</a:t>
            </a:r>
            <a:endParaRPr lang="en-GB" dirty="0"/>
          </a:p>
        </p:txBody>
      </p:sp>
      <p:cxnSp>
        <p:nvCxnSpPr>
          <p:cNvPr id="10" name="Straight Arrow Connector 9">
            <a:extLst>
              <a:ext uri="{FF2B5EF4-FFF2-40B4-BE49-F238E27FC236}">
                <a16:creationId xmlns:a16="http://schemas.microsoft.com/office/drawing/2014/main" id="{733EBC55-5F77-A10E-2292-67C65FBA587C}"/>
              </a:ext>
            </a:extLst>
          </p:cNvPr>
          <p:cNvCxnSpPr>
            <a:cxnSpLocks/>
          </p:cNvCxnSpPr>
          <p:nvPr/>
        </p:nvCxnSpPr>
        <p:spPr>
          <a:xfrm>
            <a:off x="5440296" y="5494084"/>
            <a:ext cx="1221761" cy="51483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664407-3789-E7DD-A35E-1CBFF0152632}"/>
              </a:ext>
            </a:extLst>
          </p:cNvPr>
          <p:cNvSpPr txBox="1"/>
          <p:nvPr/>
        </p:nvSpPr>
        <p:spPr>
          <a:xfrm>
            <a:off x="170157" y="3281631"/>
            <a:ext cx="5782588" cy="1200329"/>
          </a:xfrm>
          <a:prstGeom prst="rect">
            <a:avLst/>
          </a:prstGeom>
          <a:noFill/>
        </p:spPr>
        <p:txBody>
          <a:bodyPr wrap="square" rtlCol="0">
            <a:spAutoFit/>
          </a:bodyPr>
          <a:lstStyle/>
          <a:p>
            <a:pPr marL="342900" indent="-342900">
              <a:buAutoNum type="arabicPeriod"/>
            </a:pPr>
            <a:r>
              <a:rPr lang="sv-SE" dirty="0"/>
              <a:t>Välj ’Visa uppladdade bilder’</a:t>
            </a:r>
          </a:p>
          <a:p>
            <a:pPr marL="342900" indent="-342900">
              <a:buAutoNum type="arabicPeriod"/>
            </a:pPr>
            <a:r>
              <a:rPr lang="sv-SE" dirty="0"/>
              <a:t>Markera bild som ska användas</a:t>
            </a:r>
          </a:p>
          <a:p>
            <a:endParaRPr lang="sv-SE" dirty="0"/>
          </a:p>
          <a:p>
            <a:pPr marL="342900" indent="-342900">
              <a:buAutoNum type="arabicPeriod"/>
            </a:pPr>
            <a:endParaRPr lang="en-GB" dirty="0"/>
          </a:p>
        </p:txBody>
      </p:sp>
      <p:cxnSp>
        <p:nvCxnSpPr>
          <p:cNvPr id="16" name="Straight Arrow Connector 15">
            <a:extLst>
              <a:ext uri="{FF2B5EF4-FFF2-40B4-BE49-F238E27FC236}">
                <a16:creationId xmlns:a16="http://schemas.microsoft.com/office/drawing/2014/main" id="{147865E6-A279-AACE-7187-EBCAC297771D}"/>
              </a:ext>
            </a:extLst>
          </p:cNvPr>
          <p:cNvCxnSpPr>
            <a:cxnSpLocks/>
          </p:cNvCxnSpPr>
          <p:nvPr/>
        </p:nvCxnSpPr>
        <p:spPr>
          <a:xfrm flipH="1">
            <a:off x="2499603" y="2110963"/>
            <a:ext cx="1460339"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1E16CF9-5688-C97C-62FE-DD13FC95E9E6}"/>
              </a:ext>
            </a:extLst>
          </p:cNvPr>
          <p:cNvSpPr/>
          <p:nvPr/>
        </p:nvSpPr>
        <p:spPr>
          <a:xfrm>
            <a:off x="3959942" y="1926297"/>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19" name="Oval 18">
            <a:extLst>
              <a:ext uri="{FF2B5EF4-FFF2-40B4-BE49-F238E27FC236}">
                <a16:creationId xmlns:a16="http://schemas.microsoft.com/office/drawing/2014/main" id="{8F81B3FD-FBD6-C037-F3A0-A26F05246093}"/>
              </a:ext>
            </a:extLst>
          </p:cNvPr>
          <p:cNvSpPr/>
          <p:nvPr/>
        </p:nvSpPr>
        <p:spPr>
          <a:xfrm>
            <a:off x="5224778" y="5255789"/>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sp>
        <p:nvSpPr>
          <p:cNvPr id="3" name="Slide Number Placeholder 2">
            <a:extLst>
              <a:ext uri="{FF2B5EF4-FFF2-40B4-BE49-F238E27FC236}">
                <a16:creationId xmlns:a16="http://schemas.microsoft.com/office/drawing/2014/main" id="{394B1E30-F26C-29A4-1F42-162BE2B55493}"/>
              </a:ext>
            </a:extLst>
          </p:cNvPr>
          <p:cNvSpPr>
            <a:spLocks noGrp="1"/>
          </p:cNvSpPr>
          <p:nvPr>
            <p:ph type="sldNum" sz="quarter" idx="12"/>
          </p:nvPr>
        </p:nvSpPr>
        <p:spPr/>
        <p:txBody>
          <a:bodyPr/>
          <a:lstStyle/>
          <a:p>
            <a:fld id="{E31375A4-56A4-47D6-9801-1991572033F7}" type="slidenum">
              <a:rPr lang="en-US" smtClean="0"/>
              <a:t>66</a:t>
            </a:fld>
            <a:endParaRPr lang="en-US"/>
          </a:p>
        </p:txBody>
      </p:sp>
      <p:pic>
        <p:nvPicPr>
          <p:cNvPr id="6" name="Bildobjekt 2" descr="http://aktivaseniorer.com/images/logo/aktiva_seniorer_vit_bg_386x240.jpg">
            <a:extLst>
              <a:ext uri="{FF2B5EF4-FFF2-40B4-BE49-F238E27FC236}">
                <a16:creationId xmlns:a16="http://schemas.microsoft.com/office/drawing/2014/main" id="{8F31028E-B543-D3B3-B828-AE2FB198CAB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14726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72BA25-71CA-5797-DCBC-1F796136AA09}"/>
              </a:ext>
            </a:extLst>
          </p:cNvPr>
          <p:cNvPicPr>
            <a:picLocks noChangeAspect="1"/>
          </p:cNvPicPr>
          <p:nvPr/>
        </p:nvPicPr>
        <p:blipFill>
          <a:blip r:embed="rId3"/>
          <a:stretch>
            <a:fillRect/>
          </a:stretch>
        </p:blipFill>
        <p:spPr>
          <a:xfrm>
            <a:off x="626046" y="1054035"/>
            <a:ext cx="9544050" cy="4843463"/>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Använda uppladdad bild</a:t>
            </a:r>
            <a:endParaRPr lang="en-GB" dirty="0"/>
          </a:p>
        </p:txBody>
      </p:sp>
      <p:sp>
        <p:nvSpPr>
          <p:cNvPr id="15" name="TextBox 14">
            <a:extLst>
              <a:ext uri="{FF2B5EF4-FFF2-40B4-BE49-F238E27FC236}">
                <a16:creationId xmlns:a16="http://schemas.microsoft.com/office/drawing/2014/main" id="{B8664407-3789-E7DD-A35E-1CBFF0152632}"/>
              </a:ext>
            </a:extLst>
          </p:cNvPr>
          <p:cNvSpPr txBox="1"/>
          <p:nvPr/>
        </p:nvSpPr>
        <p:spPr>
          <a:xfrm>
            <a:off x="560989" y="6209320"/>
            <a:ext cx="7956205" cy="923330"/>
          </a:xfrm>
          <a:prstGeom prst="rect">
            <a:avLst/>
          </a:prstGeom>
          <a:noFill/>
        </p:spPr>
        <p:txBody>
          <a:bodyPr wrap="square" rtlCol="0">
            <a:spAutoFit/>
          </a:bodyPr>
          <a:lstStyle/>
          <a:p>
            <a:pPr marL="342900" indent="-342900">
              <a:buAutoNum type="arabicPeriod"/>
            </a:pPr>
            <a:r>
              <a:rPr lang="sv-SE" dirty="0"/>
              <a:t>Markera adressen i adressfältet, kopiera adressen t.ex genom ctrl-c</a:t>
            </a:r>
          </a:p>
          <a:p>
            <a:endParaRPr lang="sv-SE" dirty="0"/>
          </a:p>
          <a:p>
            <a:pPr marL="342900" indent="-342900">
              <a:buAutoNum type="arabicPeriod"/>
            </a:pPr>
            <a:endParaRPr lang="en-GB" dirty="0"/>
          </a:p>
        </p:txBody>
      </p:sp>
      <p:cxnSp>
        <p:nvCxnSpPr>
          <p:cNvPr id="16" name="Straight Arrow Connector 15">
            <a:extLst>
              <a:ext uri="{FF2B5EF4-FFF2-40B4-BE49-F238E27FC236}">
                <a16:creationId xmlns:a16="http://schemas.microsoft.com/office/drawing/2014/main" id="{147865E6-A279-AACE-7187-EBCAC297771D}"/>
              </a:ext>
            </a:extLst>
          </p:cNvPr>
          <p:cNvCxnSpPr>
            <a:cxnSpLocks/>
          </p:cNvCxnSpPr>
          <p:nvPr/>
        </p:nvCxnSpPr>
        <p:spPr>
          <a:xfrm flipH="1">
            <a:off x="6051176" y="1550524"/>
            <a:ext cx="1460339" cy="0"/>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1E16CF9-5688-C97C-62FE-DD13FC95E9E6}"/>
              </a:ext>
            </a:extLst>
          </p:cNvPr>
          <p:cNvSpPr/>
          <p:nvPr/>
        </p:nvSpPr>
        <p:spPr>
          <a:xfrm>
            <a:off x="7447936" y="1365858"/>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3" name="Slide Number Placeholder 2">
            <a:extLst>
              <a:ext uri="{FF2B5EF4-FFF2-40B4-BE49-F238E27FC236}">
                <a16:creationId xmlns:a16="http://schemas.microsoft.com/office/drawing/2014/main" id="{558C5D63-1FE9-E5C5-5A7E-CE87F76B46A9}"/>
              </a:ext>
            </a:extLst>
          </p:cNvPr>
          <p:cNvSpPr>
            <a:spLocks noGrp="1"/>
          </p:cNvSpPr>
          <p:nvPr>
            <p:ph type="sldNum" sz="quarter" idx="12"/>
          </p:nvPr>
        </p:nvSpPr>
        <p:spPr/>
        <p:txBody>
          <a:bodyPr/>
          <a:lstStyle/>
          <a:p>
            <a:fld id="{E31375A4-56A4-47D6-9801-1991572033F7}" type="slidenum">
              <a:rPr lang="en-US" smtClean="0"/>
              <a:t>67</a:t>
            </a:fld>
            <a:endParaRPr lang="en-US"/>
          </a:p>
        </p:txBody>
      </p:sp>
      <p:pic>
        <p:nvPicPr>
          <p:cNvPr id="4" name="Bildobjekt 2" descr="http://aktivaseniorer.com/images/logo/aktiva_seniorer_vit_bg_386x240.jpg">
            <a:extLst>
              <a:ext uri="{FF2B5EF4-FFF2-40B4-BE49-F238E27FC236}">
                <a16:creationId xmlns:a16="http://schemas.microsoft.com/office/drawing/2014/main" id="{A53700EA-8188-53DA-91AB-5E9E520614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30130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A85B89-541E-0D52-62CA-33AA5AF3D269}"/>
              </a:ext>
            </a:extLst>
          </p:cNvPr>
          <p:cNvPicPr>
            <a:picLocks noChangeAspect="1"/>
          </p:cNvPicPr>
          <p:nvPr/>
        </p:nvPicPr>
        <p:blipFill>
          <a:blip r:embed="rId3"/>
          <a:stretch>
            <a:fillRect/>
          </a:stretch>
        </p:blipFill>
        <p:spPr>
          <a:xfrm>
            <a:off x="391893" y="1083285"/>
            <a:ext cx="8125301" cy="3588544"/>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Använda uppladdad bild</a:t>
            </a:r>
            <a:endParaRPr lang="en-GB" dirty="0"/>
          </a:p>
        </p:txBody>
      </p:sp>
      <p:sp>
        <p:nvSpPr>
          <p:cNvPr id="15" name="TextBox 14">
            <a:extLst>
              <a:ext uri="{FF2B5EF4-FFF2-40B4-BE49-F238E27FC236}">
                <a16:creationId xmlns:a16="http://schemas.microsoft.com/office/drawing/2014/main" id="{B8664407-3789-E7DD-A35E-1CBFF0152632}"/>
              </a:ext>
            </a:extLst>
          </p:cNvPr>
          <p:cNvSpPr txBox="1"/>
          <p:nvPr/>
        </p:nvSpPr>
        <p:spPr>
          <a:xfrm>
            <a:off x="280770" y="4851385"/>
            <a:ext cx="5168759" cy="1477328"/>
          </a:xfrm>
          <a:prstGeom prst="rect">
            <a:avLst/>
          </a:prstGeom>
          <a:noFill/>
        </p:spPr>
        <p:txBody>
          <a:bodyPr wrap="square" rtlCol="0">
            <a:spAutoFit/>
          </a:bodyPr>
          <a:lstStyle/>
          <a:p>
            <a:pPr marL="342900" indent="-342900">
              <a:buAutoNum type="arabicPeriod"/>
            </a:pPr>
            <a:r>
              <a:rPr lang="sv-SE" dirty="0"/>
              <a:t>Markera ikonen för att lägga till bild</a:t>
            </a:r>
          </a:p>
          <a:p>
            <a:pPr marL="342900" indent="-342900">
              <a:buAutoNum type="arabicPeriod"/>
            </a:pPr>
            <a:r>
              <a:rPr lang="sv-SE" dirty="0"/>
              <a:t>Klistra in adressen till aktuell bild, t.ex genom ctrl-v</a:t>
            </a:r>
          </a:p>
          <a:p>
            <a:endParaRPr lang="sv-SE" dirty="0"/>
          </a:p>
          <a:p>
            <a:pPr marL="342900" indent="-342900">
              <a:buAutoNum type="arabicPeriod"/>
            </a:pPr>
            <a:endParaRPr lang="en-GB" dirty="0"/>
          </a:p>
        </p:txBody>
      </p:sp>
      <p:cxnSp>
        <p:nvCxnSpPr>
          <p:cNvPr id="16" name="Straight Arrow Connector 15">
            <a:extLst>
              <a:ext uri="{FF2B5EF4-FFF2-40B4-BE49-F238E27FC236}">
                <a16:creationId xmlns:a16="http://schemas.microsoft.com/office/drawing/2014/main" id="{147865E6-A279-AACE-7187-EBCAC297771D}"/>
              </a:ext>
            </a:extLst>
          </p:cNvPr>
          <p:cNvCxnSpPr>
            <a:cxnSpLocks/>
          </p:cNvCxnSpPr>
          <p:nvPr/>
        </p:nvCxnSpPr>
        <p:spPr>
          <a:xfrm flipV="1">
            <a:off x="4244500" y="3334908"/>
            <a:ext cx="0" cy="638666"/>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1E16CF9-5688-C97C-62FE-DD13FC95E9E6}"/>
              </a:ext>
            </a:extLst>
          </p:cNvPr>
          <p:cNvSpPr/>
          <p:nvPr/>
        </p:nvSpPr>
        <p:spPr>
          <a:xfrm>
            <a:off x="5749413" y="4380145"/>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pic>
        <p:nvPicPr>
          <p:cNvPr id="8" name="Picture 7">
            <a:extLst>
              <a:ext uri="{FF2B5EF4-FFF2-40B4-BE49-F238E27FC236}">
                <a16:creationId xmlns:a16="http://schemas.microsoft.com/office/drawing/2014/main" id="{11AC99B7-210A-D01C-6AF1-D5834FB1DCC2}"/>
              </a:ext>
            </a:extLst>
          </p:cNvPr>
          <p:cNvPicPr>
            <a:picLocks noChangeAspect="1"/>
          </p:cNvPicPr>
          <p:nvPr/>
        </p:nvPicPr>
        <p:blipFill>
          <a:blip r:embed="rId4"/>
          <a:stretch>
            <a:fillRect/>
          </a:stretch>
        </p:blipFill>
        <p:spPr>
          <a:xfrm>
            <a:off x="6492328" y="2663007"/>
            <a:ext cx="5458778" cy="2294573"/>
          </a:xfrm>
          <a:prstGeom prst="rect">
            <a:avLst/>
          </a:prstGeom>
        </p:spPr>
      </p:pic>
      <p:cxnSp>
        <p:nvCxnSpPr>
          <p:cNvPr id="10" name="Straight Arrow Connector 9">
            <a:extLst>
              <a:ext uri="{FF2B5EF4-FFF2-40B4-BE49-F238E27FC236}">
                <a16:creationId xmlns:a16="http://schemas.microsoft.com/office/drawing/2014/main" id="{A9A31E97-EBC9-6546-A1EF-0DBC3AC8F277}"/>
              </a:ext>
            </a:extLst>
          </p:cNvPr>
          <p:cNvCxnSpPr>
            <a:cxnSpLocks/>
          </p:cNvCxnSpPr>
          <p:nvPr/>
        </p:nvCxnSpPr>
        <p:spPr>
          <a:xfrm flipV="1">
            <a:off x="5980469" y="4052403"/>
            <a:ext cx="565357" cy="438481"/>
          </a:xfrm>
          <a:prstGeom prst="straightConnector1">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8BFE545-C587-15C4-46A1-694C258F2892}"/>
              </a:ext>
            </a:extLst>
          </p:cNvPr>
          <p:cNvSpPr/>
          <p:nvPr/>
        </p:nvSpPr>
        <p:spPr>
          <a:xfrm>
            <a:off x="4107956" y="3902311"/>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3" name="Slide Number Placeholder 2">
            <a:extLst>
              <a:ext uri="{FF2B5EF4-FFF2-40B4-BE49-F238E27FC236}">
                <a16:creationId xmlns:a16="http://schemas.microsoft.com/office/drawing/2014/main" id="{952F213A-A2C5-4273-BCCE-820530C97D36}"/>
              </a:ext>
            </a:extLst>
          </p:cNvPr>
          <p:cNvSpPr>
            <a:spLocks noGrp="1"/>
          </p:cNvSpPr>
          <p:nvPr>
            <p:ph type="sldNum" sz="quarter" idx="12"/>
          </p:nvPr>
        </p:nvSpPr>
        <p:spPr/>
        <p:txBody>
          <a:bodyPr/>
          <a:lstStyle/>
          <a:p>
            <a:fld id="{E31375A4-56A4-47D6-9801-1991572033F7}" type="slidenum">
              <a:rPr lang="en-US" smtClean="0"/>
              <a:t>68</a:t>
            </a:fld>
            <a:endParaRPr lang="en-US"/>
          </a:p>
        </p:txBody>
      </p:sp>
      <p:pic>
        <p:nvPicPr>
          <p:cNvPr id="5" name="Bildobjekt 2" descr="http://aktivaseniorer.com/images/logo/aktiva_seniorer_vit_bg_386x240.jpg">
            <a:extLst>
              <a:ext uri="{FF2B5EF4-FFF2-40B4-BE49-F238E27FC236}">
                <a16:creationId xmlns:a16="http://schemas.microsoft.com/office/drawing/2014/main" id="{BA286438-D41E-8360-BF40-9D8FDE5766E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93330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2A180C-3286-0008-2834-DE8D6EA82549}"/>
              </a:ext>
            </a:extLst>
          </p:cNvPr>
          <p:cNvPicPr>
            <a:picLocks noChangeAspect="1"/>
          </p:cNvPicPr>
          <p:nvPr/>
        </p:nvPicPr>
        <p:blipFill>
          <a:blip r:embed="rId3"/>
          <a:stretch>
            <a:fillRect/>
          </a:stretch>
        </p:blipFill>
        <p:spPr>
          <a:xfrm>
            <a:off x="470818" y="1076633"/>
            <a:ext cx="8203883" cy="5060633"/>
          </a:xfrm>
          <a:prstGeom prst="rect">
            <a:avLst/>
          </a:prstGeom>
        </p:spPr>
      </p:pic>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Använda uppladdad bild</a:t>
            </a:r>
            <a:endParaRPr lang="en-GB" dirty="0"/>
          </a:p>
        </p:txBody>
      </p:sp>
      <p:sp>
        <p:nvSpPr>
          <p:cNvPr id="3" name="Slide Number Placeholder 2">
            <a:extLst>
              <a:ext uri="{FF2B5EF4-FFF2-40B4-BE49-F238E27FC236}">
                <a16:creationId xmlns:a16="http://schemas.microsoft.com/office/drawing/2014/main" id="{8CEBC9A3-AE74-095B-C8E7-672B5992FBE8}"/>
              </a:ext>
            </a:extLst>
          </p:cNvPr>
          <p:cNvSpPr>
            <a:spLocks noGrp="1"/>
          </p:cNvSpPr>
          <p:nvPr>
            <p:ph type="sldNum" sz="quarter" idx="12"/>
          </p:nvPr>
        </p:nvSpPr>
        <p:spPr/>
        <p:txBody>
          <a:bodyPr/>
          <a:lstStyle/>
          <a:p>
            <a:fld id="{E31375A4-56A4-47D6-9801-1991572033F7}" type="slidenum">
              <a:rPr lang="en-US" smtClean="0"/>
              <a:t>69</a:t>
            </a:fld>
            <a:endParaRPr lang="en-US"/>
          </a:p>
        </p:txBody>
      </p:sp>
      <p:pic>
        <p:nvPicPr>
          <p:cNvPr id="4" name="Bildobjekt 2" descr="http://aktivaseniorer.com/images/logo/aktiva_seniorer_vit_bg_386x240.jpg">
            <a:extLst>
              <a:ext uri="{FF2B5EF4-FFF2-40B4-BE49-F238E27FC236}">
                <a16:creationId xmlns:a16="http://schemas.microsoft.com/office/drawing/2014/main" id="{728D845F-6AAA-0C50-BAA8-54C76DCBA3F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413304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503854"/>
            <a:ext cx="9601200" cy="577972"/>
          </a:xfrm>
        </p:spPr>
        <p:txBody>
          <a:bodyPr/>
          <a:lstStyle/>
          <a:p>
            <a:r>
              <a:rPr lang="sv-SE" dirty="0"/>
              <a:t>Översikt</a:t>
            </a:r>
            <a:endParaRPr lang="en-GB" dirty="0"/>
          </a:p>
        </p:txBody>
      </p:sp>
      <p:pic>
        <p:nvPicPr>
          <p:cNvPr id="8" name="Picture 7">
            <a:extLst>
              <a:ext uri="{FF2B5EF4-FFF2-40B4-BE49-F238E27FC236}">
                <a16:creationId xmlns:a16="http://schemas.microsoft.com/office/drawing/2014/main" id="{58A2E839-0F47-1CFA-F0B1-7DBDECEDE69B}"/>
              </a:ext>
            </a:extLst>
          </p:cNvPr>
          <p:cNvPicPr>
            <a:picLocks noChangeAspect="1"/>
          </p:cNvPicPr>
          <p:nvPr/>
        </p:nvPicPr>
        <p:blipFill>
          <a:blip r:embed="rId4"/>
          <a:stretch>
            <a:fillRect/>
          </a:stretch>
        </p:blipFill>
        <p:spPr>
          <a:xfrm>
            <a:off x="899342" y="1617023"/>
            <a:ext cx="1938338" cy="352425"/>
          </a:xfrm>
          <a:prstGeom prst="rect">
            <a:avLst/>
          </a:prstGeom>
        </p:spPr>
      </p:pic>
      <p:pic>
        <p:nvPicPr>
          <p:cNvPr id="10" name="Picture 9">
            <a:extLst>
              <a:ext uri="{FF2B5EF4-FFF2-40B4-BE49-F238E27FC236}">
                <a16:creationId xmlns:a16="http://schemas.microsoft.com/office/drawing/2014/main" id="{6C1E9CEE-F73B-FE17-B360-B6B88C1B2D3A}"/>
              </a:ext>
            </a:extLst>
          </p:cNvPr>
          <p:cNvPicPr>
            <a:picLocks noChangeAspect="1"/>
          </p:cNvPicPr>
          <p:nvPr/>
        </p:nvPicPr>
        <p:blipFill>
          <a:blip r:embed="rId5"/>
          <a:stretch>
            <a:fillRect/>
          </a:stretch>
        </p:blipFill>
        <p:spPr>
          <a:xfrm>
            <a:off x="5319105" y="1412235"/>
            <a:ext cx="2686050" cy="762000"/>
          </a:xfrm>
          <a:prstGeom prst="rect">
            <a:avLst/>
          </a:prstGeom>
        </p:spPr>
      </p:pic>
      <p:pic>
        <p:nvPicPr>
          <p:cNvPr id="13" name="Picture 12">
            <a:extLst>
              <a:ext uri="{FF2B5EF4-FFF2-40B4-BE49-F238E27FC236}">
                <a16:creationId xmlns:a16="http://schemas.microsoft.com/office/drawing/2014/main" id="{1817372B-6BB5-D4F1-1382-28704BCC1CC2}"/>
              </a:ext>
            </a:extLst>
          </p:cNvPr>
          <p:cNvPicPr>
            <a:picLocks noChangeAspect="1"/>
          </p:cNvPicPr>
          <p:nvPr/>
        </p:nvPicPr>
        <p:blipFill>
          <a:blip r:embed="rId6"/>
          <a:stretch>
            <a:fillRect/>
          </a:stretch>
        </p:blipFill>
        <p:spPr>
          <a:xfrm>
            <a:off x="5409156" y="2335190"/>
            <a:ext cx="2994660" cy="2150745"/>
          </a:xfrm>
          <a:prstGeom prst="rect">
            <a:avLst/>
          </a:prstGeom>
        </p:spPr>
      </p:pic>
      <p:pic>
        <p:nvPicPr>
          <p:cNvPr id="15" name="Picture 14">
            <a:extLst>
              <a:ext uri="{FF2B5EF4-FFF2-40B4-BE49-F238E27FC236}">
                <a16:creationId xmlns:a16="http://schemas.microsoft.com/office/drawing/2014/main" id="{60572F8B-4947-1D3C-AF1B-E2636D18EB26}"/>
              </a:ext>
            </a:extLst>
          </p:cNvPr>
          <p:cNvPicPr>
            <a:picLocks noChangeAspect="1"/>
          </p:cNvPicPr>
          <p:nvPr/>
        </p:nvPicPr>
        <p:blipFill>
          <a:blip r:embed="rId7"/>
          <a:stretch>
            <a:fillRect/>
          </a:stretch>
        </p:blipFill>
        <p:spPr>
          <a:xfrm>
            <a:off x="1147844" y="4579838"/>
            <a:ext cx="1754505" cy="662940"/>
          </a:xfrm>
          <a:prstGeom prst="rect">
            <a:avLst/>
          </a:prstGeom>
        </p:spPr>
      </p:pic>
      <p:sp>
        <p:nvSpPr>
          <p:cNvPr id="16" name="TextBox 15">
            <a:extLst>
              <a:ext uri="{FF2B5EF4-FFF2-40B4-BE49-F238E27FC236}">
                <a16:creationId xmlns:a16="http://schemas.microsoft.com/office/drawing/2014/main" id="{831B6320-26E9-4BE9-FB2D-A1AD876CBFCC}"/>
              </a:ext>
            </a:extLst>
          </p:cNvPr>
          <p:cNvSpPr txBox="1"/>
          <p:nvPr/>
        </p:nvSpPr>
        <p:spPr>
          <a:xfrm>
            <a:off x="899342" y="2202876"/>
            <a:ext cx="2832891" cy="1754326"/>
          </a:xfrm>
          <a:prstGeom prst="rect">
            <a:avLst/>
          </a:prstGeom>
          <a:noFill/>
        </p:spPr>
        <p:txBody>
          <a:bodyPr wrap="none" rtlCol="0">
            <a:spAutoFit/>
          </a:bodyPr>
          <a:lstStyle/>
          <a:p>
            <a:pPr marL="285750" indent="-285750">
              <a:buFontTx/>
              <a:buChar char="-"/>
            </a:pPr>
            <a:r>
              <a:rPr lang="sv-SE" dirty="0"/>
              <a:t>Adressbok</a:t>
            </a:r>
          </a:p>
          <a:p>
            <a:pPr marL="285750" indent="-285750">
              <a:buFontTx/>
              <a:buChar char="-"/>
            </a:pPr>
            <a:r>
              <a:rPr lang="sv-SE" dirty="0"/>
              <a:t>Uppläggning Aktiviteter</a:t>
            </a:r>
          </a:p>
          <a:p>
            <a:pPr marL="742950" lvl="1" indent="-285750">
              <a:buFontTx/>
              <a:buChar char="-"/>
            </a:pPr>
            <a:r>
              <a:rPr lang="sv-SE" sz="1200" dirty="0"/>
              <a:t>Resor</a:t>
            </a:r>
          </a:p>
          <a:p>
            <a:pPr marL="742950" lvl="1" indent="-285750">
              <a:buFontTx/>
              <a:buChar char="-"/>
            </a:pPr>
            <a:r>
              <a:rPr lang="sv-SE" sz="1200" dirty="0"/>
              <a:t>Aktiviteter</a:t>
            </a:r>
          </a:p>
          <a:p>
            <a:pPr marL="742950" lvl="1" indent="-285750">
              <a:buFontTx/>
              <a:buChar char="-"/>
            </a:pPr>
            <a:r>
              <a:rPr lang="sv-SE" sz="1200" dirty="0"/>
              <a:t>Cirklar</a:t>
            </a:r>
          </a:p>
          <a:p>
            <a:pPr marL="742950" lvl="1" indent="-285750">
              <a:buFontTx/>
              <a:buChar char="-"/>
            </a:pPr>
            <a:r>
              <a:rPr lang="sv-SE" sz="1200" dirty="0"/>
              <a:t>Fasta aktiviteter</a:t>
            </a:r>
          </a:p>
          <a:p>
            <a:pPr marL="742950" lvl="1" indent="-285750">
              <a:buFontTx/>
              <a:buChar char="-"/>
            </a:pPr>
            <a:r>
              <a:rPr lang="sv-SE" sz="1200" dirty="0"/>
              <a:t>Månadsmöte</a:t>
            </a:r>
          </a:p>
          <a:p>
            <a:pPr marL="285750" indent="-285750">
              <a:buFontTx/>
              <a:buChar char="-"/>
            </a:pPr>
            <a:endParaRPr lang="en-GB" sz="1200" dirty="0"/>
          </a:p>
        </p:txBody>
      </p:sp>
      <p:sp>
        <p:nvSpPr>
          <p:cNvPr id="17" name="TextBox 16">
            <a:extLst>
              <a:ext uri="{FF2B5EF4-FFF2-40B4-BE49-F238E27FC236}">
                <a16:creationId xmlns:a16="http://schemas.microsoft.com/office/drawing/2014/main" id="{85E789F0-BF99-0A52-7BD9-DD45F1743767}"/>
              </a:ext>
            </a:extLst>
          </p:cNvPr>
          <p:cNvSpPr txBox="1"/>
          <p:nvPr/>
        </p:nvSpPr>
        <p:spPr>
          <a:xfrm>
            <a:off x="8452318" y="2481359"/>
            <a:ext cx="2591838" cy="2677656"/>
          </a:xfrm>
          <a:prstGeom prst="rect">
            <a:avLst/>
          </a:prstGeom>
          <a:noFill/>
        </p:spPr>
        <p:txBody>
          <a:bodyPr wrap="square" rtlCol="0">
            <a:spAutoFit/>
          </a:bodyPr>
          <a:lstStyle/>
          <a:p>
            <a:pPr marL="285750" indent="-285750">
              <a:buFontTx/>
              <a:buChar char="-"/>
            </a:pPr>
            <a:r>
              <a:rPr lang="sv-SE" dirty="0"/>
              <a:t>Info om föreningen</a:t>
            </a:r>
          </a:p>
          <a:p>
            <a:pPr marL="285750" indent="-285750">
              <a:buFontTx/>
              <a:buChar char="-"/>
            </a:pPr>
            <a:r>
              <a:rPr lang="sv-SE" dirty="0"/>
              <a:t>Kalender</a:t>
            </a:r>
          </a:p>
          <a:p>
            <a:pPr marL="285750" indent="-285750">
              <a:buFontTx/>
              <a:buChar char="-"/>
            </a:pPr>
            <a:r>
              <a:rPr lang="sv-SE" dirty="0"/>
              <a:t>Program</a:t>
            </a:r>
          </a:p>
          <a:p>
            <a:pPr marL="742950" lvl="1" indent="-285750">
              <a:buFontTx/>
              <a:buChar char="-"/>
            </a:pPr>
            <a:r>
              <a:rPr lang="sv-SE" sz="1200" dirty="0"/>
              <a:t>Resor</a:t>
            </a:r>
          </a:p>
          <a:p>
            <a:pPr marL="742950" lvl="1" indent="-285750">
              <a:buFontTx/>
              <a:buChar char="-"/>
            </a:pPr>
            <a:r>
              <a:rPr lang="sv-SE" sz="1200" dirty="0"/>
              <a:t>Aktiviteter</a:t>
            </a:r>
          </a:p>
          <a:p>
            <a:pPr marL="742950" lvl="1" indent="-285750">
              <a:buFontTx/>
              <a:buChar char="-"/>
            </a:pPr>
            <a:r>
              <a:rPr lang="sv-SE" sz="1200" dirty="0"/>
              <a:t>Cirklar</a:t>
            </a:r>
          </a:p>
          <a:p>
            <a:pPr marL="742950" lvl="1" indent="-285750">
              <a:buFontTx/>
              <a:buChar char="-"/>
            </a:pPr>
            <a:r>
              <a:rPr lang="sv-SE" sz="1200" dirty="0"/>
              <a:t>Fasta aktiviteter</a:t>
            </a:r>
          </a:p>
          <a:p>
            <a:pPr marL="742950" lvl="1" indent="-285750">
              <a:buFontTx/>
              <a:buChar char="-"/>
            </a:pPr>
            <a:r>
              <a:rPr lang="sv-SE" sz="1200" dirty="0"/>
              <a:t>Månadsmöte</a:t>
            </a:r>
          </a:p>
          <a:p>
            <a:pPr marL="285750" indent="-285750">
              <a:buFontTx/>
              <a:buChar char="-"/>
            </a:pPr>
            <a:r>
              <a:rPr lang="sv-SE" dirty="0"/>
              <a:t>Anmäla</a:t>
            </a:r>
          </a:p>
          <a:p>
            <a:pPr marL="285750" indent="-285750">
              <a:buFontTx/>
              <a:buChar char="-"/>
            </a:pPr>
            <a:r>
              <a:rPr lang="sv-SE" dirty="0"/>
              <a:t>Rapportarkiv</a:t>
            </a:r>
          </a:p>
          <a:p>
            <a:endParaRPr lang="en-GB" dirty="0"/>
          </a:p>
        </p:txBody>
      </p:sp>
      <p:sp>
        <p:nvSpPr>
          <p:cNvPr id="18" name="Arrow: Left-Right 17">
            <a:extLst>
              <a:ext uri="{FF2B5EF4-FFF2-40B4-BE49-F238E27FC236}">
                <a16:creationId xmlns:a16="http://schemas.microsoft.com/office/drawing/2014/main" id="{88D3B996-F39A-045A-D698-BB058D9D1350}"/>
              </a:ext>
            </a:extLst>
          </p:cNvPr>
          <p:cNvSpPr/>
          <p:nvPr/>
        </p:nvSpPr>
        <p:spPr>
          <a:xfrm>
            <a:off x="4061798" y="2761384"/>
            <a:ext cx="1163782" cy="3186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Up-Down 18">
            <a:extLst>
              <a:ext uri="{FF2B5EF4-FFF2-40B4-BE49-F238E27FC236}">
                <a16:creationId xmlns:a16="http://schemas.microsoft.com/office/drawing/2014/main" id="{08ED7464-ABF5-A6C8-19B6-4FEAAA36F4AC}"/>
              </a:ext>
            </a:extLst>
          </p:cNvPr>
          <p:cNvSpPr/>
          <p:nvPr/>
        </p:nvSpPr>
        <p:spPr>
          <a:xfrm>
            <a:off x="1960418" y="3832516"/>
            <a:ext cx="235527" cy="79491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C505DD07-942B-793E-10F9-1EA5A384C633}"/>
              </a:ext>
            </a:extLst>
          </p:cNvPr>
          <p:cNvSpPr>
            <a:spLocks noGrp="1"/>
          </p:cNvSpPr>
          <p:nvPr>
            <p:ph type="sldNum" sz="quarter" idx="12"/>
          </p:nvPr>
        </p:nvSpPr>
        <p:spPr/>
        <p:txBody>
          <a:bodyPr/>
          <a:lstStyle/>
          <a:p>
            <a:fld id="{E31375A4-56A4-47D6-9801-1991572033F7}" type="slidenum">
              <a:rPr lang="en-US" smtClean="0"/>
              <a:t>7</a:t>
            </a:fld>
            <a:endParaRPr lang="en-US"/>
          </a:p>
        </p:txBody>
      </p:sp>
    </p:spTree>
    <p:extLst>
      <p:ext uri="{BB962C8B-B14F-4D97-AF65-F5344CB8AC3E}">
        <p14:creationId xmlns:p14="http://schemas.microsoft.com/office/powerpoint/2010/main" val="377943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161426"/>
            <a:ext cx="9601200" cy="690765"/>
          </a:xfrm>
        </p:spPr>
        <p:txBody>
          <a:bodyPr>
            <a:noAutofit/>
          </a:bodyPr>
          <a:lstStyle/>
          <a:p>
            <a:r>
              <a:rPr lang="sv-SE" dirty="0"/>
              <a:t>Selektera, exportera och utskrift av anmälda</a:t>
            </a:r>
            <a:endParaRPr lang="en-GB"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70</a:t>
            </a:fld>
            <a:endParaRPr lang="en-US"/>
          </a:p>
        </p:txBody>
      </p:sp>
      <p:sp>
        <p:nvSpPr>
          <p:cNvPr id="5" name="TextBox 4">
            <a:extLst>
              <a:ext uri="{FF2B5EF4-FFF2-40B4-BE49-F238E27FC236}">
                <a16:creationId xmlns:a16="http://schemas.microsoft.com/office/drawing/2014/main" id="{ACF59368-7E7A-C3C9-ABBA-C5E831A04014}"/>
              </a:ext>
            </a:extLst>
          </p:cNvPr>
          <p:cNvSpPr txBox="1"/>
          <p:nvPr/>
        </p:nvSpPr>
        <p:spPr>
          <a:xfrm flipH="1">
            <a:off x="31461" y="503854"/>
            <a:ext cx="1089415" cy="338554"/>
          </a:xfrm>
          <a:prstGeom prst="rect">
            <a:avLst/>
          </a:prstGeom>
          <a:noFill/>
        </p:spPr>
        <p:txBody>
          <a:bodyPr wrap="square" rtlCol="0">
            <a:spAutoFit/>
          </a:bodyPr>
          <a:lstStyle/>
          <a:p>
            <a:r>
              <a:rPr lang="sv-SE" sz="1600" dirty="0"/>
              <a:t>Skövde</a:t>
            </a:r>
            <a:endParaRPr lang="en-GB" sz="1600" dirty="0"/>
          </a:p>
        </p:txBody>
      </p:sp>
      <p:sp>
        <p:nvSpPr>
          <p:cNvPr id="7" name="TextBox 6">
            <a:extLst>
              <a:ext uri="{FF2B5EF4-FFF2-40B4-BE49-F238E27FC236}">
                <a16:creationId xmlns:a16="http://schemas.microsoft.com/office/drawing/2014/main" id="{A427FCBB-9A4F-86ED-827A-5E554C5EBD42}"/>
              </a:ext>
            </a:extLst>
          </p:cNvPr>
          <p:cNvSpPr txBox="1"/>
          <p:nvPr/>
        </p:nvSpPr>
        <p:spPr>
          <a:xfrm>
            <a:off x="641555" y="1082974"/>
            <a:ext cx="10080837" cy="2932341"/>
          </a:xfrm>
          <a:prstGeom prst="rect">
            <a:avLst/>
          </a:prstGeom>
          <a:noFill/>
        </p:spPr>
        <p:txBody>
          <a:bodyPr wrap="none" rtlCol="0">
            <a:spAutoFit/>
          </a:bodyPr>
          <a:lstStyle/>
          <a:p>
            <a:pPr marL="342900" indent="-342900">
              <a:lnSpc>
                <a:spcPct val="200000"/>
              </a:lnSpc>
              <a:buAutoNum type="arabicPeriod"/>
            </a:pPr>
            <a:r>
              <a:rPr lang="sv-SE" sz="2400" dirty="0"/>
              <a:t>Välj aktivitet och visa anmälda till aktiviteten</a:t>
            </a:r>
          </a:p>
          <a:p>
            <a:pPr marL="342900" indent="-342900">
              <a:lnSpc>
                <a:spcPct val="200000"/>
              </a:lnSpc>
              <a:buAutoNum type="arabicPeriod"/>
            </a:pPr>
            <a:r>
              <a:rPr lang="sv-SE" sz="2400" dirty="0"/>
              <a:t>Ev. välj att justera filteralternativ, dvs vilka som ska tas med i utskriften</a:t>
            </a:r>
          </a:p>
          <a:p>
            <a:pPr marL="342900" indent="-342900">
              <a:lnSpc>
                <a:spcPct val="200000"/>
              </a:lnSpc>
              <a:buAutoNum type="arabicPeriod"/>
            </a:pPr>
            <a:r>
              <a:rPr lang="sv-SE" sz="2400" dirty="0"/>
              <a:t>Välj vilken information som ska visas</a:t>
            </a:r>
          </a:p>
          <a:p>
            <a:pPr marL="342900" indent="-342900">
              <a:lnSpc>
                <a:spcPct val="200000"/>
              </a:lnSpc>
              <a:buAutoNum type="arabicPeriod"/>
            </a:pPr>
            <a:r>
              <a:rPr lang="sv-SE" sz="2400" dirty="0"/>
              <a:t>Exportera sökresultatet och skriv ut</a:t>
            </a:r>
            <a:endParaRPr lang="en-GB" sz="2400" dirty="0"/>
          </a:p>
        </p:txBody>
      </p:sp>
    </p:spTree>
    <p:extLst>
      <p:ext uri="{BB962C8B-B14F-4D97-AF65-F5344CB8AC3E}">
        <p14:creationId xmlns:p14="http://schemas.microsoft.com/office/powerpoint/2010/main" val="2783646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161426"/>
            <a:ext cx="9601200" cy="690765"/>
          </a:xfrm>
        </p:spPr>
        <p:txBody>
          <a:bodyPr>
            <a:noAutofit/>
          </a:bodyPr>
          <a:lstStyle/>
          <a:p>
            <a:r>
              <a:rPr lang="sv-SE" dirty="0"/>
              <a:t>Selektera, exportera och utskrift av anmälda</a:t>
            </a:r>
            <a:endParaRPr lang="en-GB"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71</a:t>
            </a:fld>
            <a:endParaRPr lang="en-US"/>
          </a:p>
        </p:txBody>
      </p:sp>
      <p:sp>
        <p:nvSpPr>
          <p:cNvPr id="5" name="TextBox 4">
            <a:extLst>
              <a:ext uri="{FF2B5EF4-FFF2-40B4-BE49-F238E27FC236}">
                <a16:creationId xmlns:a16="http://schemas.microsoft.com/office/drawing/2014/main" id="{ACF59368-7E7A-C3C9-ABBA-C5E831A04014}"/>
              </a:ext>
            </a:extLst>
          </p:cNvPr>
          <p:cNvSpPr txBox="1"/>
          <p:nvPr/>
        </p:nvSpPr>
        <p:spPr>
          <a:xfrm flipH="1">
            <a:off x="31461" y="503854"/>
            <a:ext cx="1089415" cy="338554"/>
          </a:xfrm>
          <a:prstGeom prst="rect">
            <a:avLst/>
          </a:prstGeom>
          <a:noFill/>
        </p:spPr>
        <p:txBody>
          <a:bodyPr wrap="square" rtlCol="0">
            <a:spAutoFit/>
          </a:bodyPr>
          <a:lstStyle/>
          <a:p>
            <a:r>
              <a:rPr lang="sv-SE" sz="1600" dirty="0"/>
              <a:t>Skövde</a:t>
            </a:r>
            <a:endParaRPr lang="en-GB" sz="1600" dirty="0"/>
          </a:p>
        </p:txBody>
      </p:sp>
      <p:sp>
        <p:nvSpPr>
          <p:cNvPr id="7" name="TextBox 6">
            <a:extLst>
              <a:ext uri="{FF2B5EF4-FFF2-40B4-BE49-F238E27FC236}">
                <a16:creationId xmlns:a16="http://schemas.microsoft.com/office/drawing/2014/main" id="{A427FCBB-9A4F-86ED-827A-5E554C5EBD42}"/>
              </a:ext>
            </a:extLst>
          </p:cNvPr>
          <p:cNvSpPr txBox="1"/>
          <p:nvPr/>
        </p:nvSpPr>
        <p:spPr>
          <a:xfrm>
            <a:off x="641555" y="1082974"/>
            <a:ext cx="6505307" cy="716350"/>
          </a:xfrm>
          <a:prstGeom prst="rect">
            <a:avLst/>
          </a:prstGeom>
          <a:noFill/>
        </p:spPr>
        <p:txBody>
          <a:bodyPr wrap="none" rtlCol="0">
            <a:spAutoFit/>
          </a:bodyPr>
          <a:lstStyle/>
          <a:p>
            <a:pPr marL="342900" indent="-342900">
              <a:lnSpc>
                <a:spcPct val="200000"/>
              </a:lnSpc>
              <a:buAutoNum type="arabicPeriod"/>
            </a:pPr>
            <a:r>
              <a:rPr lang="sv-SE" sz="2400" dirty="0"/>
              <a:t>Välj aktivitet och visa anmälda till aktiviteten</a:t>
            </a:r>
          </a:p>
        </p:txBody>
      </p:sp>
      <p:pic>
        <p:nvPicPr>
          <p:cNvPr id="8" name="Picture 7">
            <a:extLst>
              <a:ext uri="{FF2B5EF4-FFF2-40B4-BE49-F238E27FC236}">
                <a16:creationId xmlns:a16="http://schemas.microsoft.com/office/drawing/2014/main" id="{3F3B2700-A6F8-D598-F667-7B5FB11C4CD7}"/>
              </a:ext>
            </a:extLst>
          </p:cNvPr>
          <p:cNvPicPr>
            <a:picLocks noChangeAspect="1"/>
          </p:cNvPicPr>
          <p:nvPr/>
        </p:nvPicPr>
        <p:blipFill>
          <a:blip r:embed="rId4"/>
          <a:stretch>
            <a:fillRect/>
          </a:stretch>
        </p:blipFill>
        <p:spPr>
          <a:xfrm>
            <a:off x="0" y="2234588"/>
            <a:ext cx="12192000" cy="1208955"/>
          </a:xfrm>
          <a:prstGeom prst="rect">
            <a:avLst/>
          </a:prstGeom>
        </p:spPr>
      </p:pic>
      <p:sp>
        <p:nvSpPr>
          <p:cNvPr id="9" name="Rectangle 8">
            <a:extLst>
              <a:ext uri="{FF2B5EF4-FFF2-40B4-BE49-F238E27FC236}">
                <a16:creationId xmlns:a16="http://schemas.microsoft.com/office/drawing/2014/main" id="{D506AB9A-F17F-9DA2-9453-57E3040746A3}"/>
              </a:ext>
            </a:extLst>
          </p:cNvPr>
          <p:cNvSpPr/>
          <p:nvPr/>
        </p:nvSpPr>
        <p:spPr>
          <a:xfrm>
            <a:off x="457071" y="3045579"/>
            <a:ext cx="324594" cy="2285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B9B5D07C-8A63-9D8A-7483-4676FE286B16}"/>
              </a:ext>
            </a:extLst>
          </p:cNvPr>
          <p:cNvCxnSpPr>
            <a:cxnSpLocks/>
          </p:cNvCxnSpPr>
          <p:nvPr/>
        </p:nvCxnSpPr>
        <p:spPr>
          <a:xfrm flipH="1" flipV="1">
            <a:off x="641555" y="3362632"/>
            <a:ext cx="388794" cy="648929"/>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B730D8-69B4-D2E9-E97F-2C7F58DFFBA5}"/>
              </a:ext>
            </a:extLst>
          </p:cNvPr>
          <p:cNvSpPr txBox="1"/>
          <p:nvPr/>
        </p:nvSpPr>
        <p:spPr>
          <a:xfrm>
            <a:off x="576168" y="4032858"/>
            <a:ext cx="3027432" cy="369332"/>
          </a:xfrm>
          <a:prstGeom prst="rect">
            <a:avLst/>
          </a:prstGeom>
          <a:noFill/>
        </p:spPr>
        <p:txBody>
          <a:bodyPr wrap="none" rtlCol="0">
            <a:spAutoFit/>
          </a:bodyPr>
          <a:lstStyle/>
          <a:p>
            <a:r>
              <a:rPr lang="sv-SE" dirty="0"/>
              <a:t>Visa anmälda till en aktivitet</a:t>
            </a:r>
            <a:endParaRPr lang="en-GB" dirty="0"/>
          </a:p>
        </p:txBody>
      </p:sp>
    </p:spTree>
    <p:extLst>
      <p:ext uri="{BB962C8B-B14F-4D97-AF65-F5344CB8AC3E}">
        <p14:creationId xmlns:p14="http://schemas.microsoft.com/office/powerpoint/2010/main" val="1362736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161426"/>
            <a:ext cx="9601200" cy="690765"/>
          </a:xfrm>
        </p:spPr>
        <p:txBody>
          <a:bodyPr>
            <a:noAutofit/>
          </a:bodyPr>
          <a:lstStyle/>
          <a:p>
            <a:r>
              <a:rPr lang="sv-SE" dirty="0"/>
              <a:t>Selektera, exportera och utskrift av anmälda</a:t>
            </a:r>
            <a:endParaRPr lang="en-GB"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72</a:t>
            </a:fld>
            <a:endParaRPr lang="en-US"/>
          </a:p>
        </p:txBody>
      </p:sp>
      <p:sp>
        <p:nvSpPr>
          <p:cNvPr id="5" name="TextBox 4">
            <a:extLst>
              <a:ext uri="{FF2B5EF4-FFF2-40B4-BE49-F238E27FC236}">
                <a16:creationId xmlns:a16="http://schemas.microsoft.com/office/drawing/2014/main" id="{ACF59368-7E7A-C3C9-ABBA-C5E831A04014}"/>
              </a:ext>
            </a:extLst>
          </p:cNvPr>
          <p:cNvSpPr txBox="1"/>
          <p:nvPr/>
        </p:nvSpPr>
        <p:spPr>
          <a:xfrm flipH="1">
            <a:off x="31461" y="503854"/>
            <a:ext cx="1089415" cy="338554"/>
          </a:xfrm>
          <a:prstGeom prst="rect">
            <a:avLst/>
          </a:prstGeom>
          <a:noFill/>
        </p:spPr>
        <p:txBody>
          <a:bodyPr wrap="square" rtlCol="0">
            <a:spAutoFit/>
          </a:bodyPr>
          <a:lstStyle/>
          <a:p>
            <a:r>
              <a:rPr lang="sv-SE" sz="1600" dirty="0"/>
              <a:t>Skövde</a:t>
            </a:r>
            <a:endParaRPr lang="en-GB" sz="1600" dirty="0"/>
          </a:p>
        </p:txBody>
      </p:sp>
      <p:sp>
        <p:nvSpPr>
          <p:cNvPr id="7" name="TextBox 6">
            <a:extLst>
              <a:ext uri="{FF2B5EF4-FFF2-40B4-BE49-F238E27FC236}">
                <a16:creationId xmlns:a16="http://schemas.microsoft.com/office/drawing/2014/main" id="{A427FCBB-9A4F-86ED-827A-5E554C5EBD42}"/>
              </a:ext>
            </a:extLst>
          </p:cNvPr>
          <p:cNvSpPr txBox="1"/>
          <p:nvPr/>
        </p:nvSpPr>
        <p:spPr>
          <a:xfrm>
            <a:off x="641555" y="1082974"/>
            <a:ext cx="10080837" cy="716350"/>
          </a:xfrm>
          <a:prstGeom prst="rect">
            <a:avLst/>
          </a:prstGeom>
          <a:noFill/>
        </p:spPr>
        <p:txBody>
          <a:bodyPr wrap="none" rtlCol="0">
            <a:spAutoFit/>
          </a:bodyPr>
          <a:lstStyle/>
          <a:p>
            <a:pPr>
              <a:lnSpc>
                <a:spcPct val="200000"/>
              </a:lnSpc>
            </a:pPr>
            <a:r>
              <a:rPr lang="sv-SE" sz="2400" dirty="0"/>
              <a:t>2. Ev. välj att justera filteralternativ, dvs vilka som ska tas med i utskriften</a:t>
            </a:r>
          </a:p>
        </p:txBody>
      </p:sp>
      <p:pic>
        <p:nvPicPr>
          <p:cNvPr id="16" name="Picture 15">
            <a:extLst>
              <a:ext uri="{FF2B5EF4-FFF2-40B4-BE49-F238E27FC236}">
                <a16:creationId xmlns:a16="http://schemas.microsoft.com/office/drawing/2014/main" id="{8B197796-2915-A91C-04B9-089D6FB5EB83}"/>
              </a:ext>
            </a:extLst>
          </p:cNvPr>
          <p:cNvPicPr>
            <a:picLocks noChangeAspect="1"/>
          </p:cNvPicPr>
          <p:nvPr/>
        </p:nvPicPr>
        <p:blipFill>
          <a:blip r:embed="rId4"/>
          <a:stretch>
            <a:fillRect/>
          </a:stretch>
        </p:blipFill>
        <p:spPr>
          <a:xfrm>
            <a:off x="100074" y="2300090"/>
            <a:ext cx="12192000" cy="2274328"/>
          </a:xfrm>
          <a:prstGeom prst="rect">
            <a:avLst/>
          </a:prstGeom>
        </p:spPr>
      </p:pic>
      <p:sp>
        <p:nvSpPr>
          <p:cNvPr id="9" name="Rectangle 8">
            <a:extLst>
              <a:ext uri="{FF2B5EF4-FFF2-40B4-BE49-F238E27FC236}">
                <a16:creationId xmlns:a16="http://schemas.microsoft.com/office/drawing/2014/main" id="{D506AB9A-F17F-9DA2-9453-57E3040746A3}"/>
              </a:ext>
            </a:extLst>
          </p:cNvPr>
          <p:cNvSpPr/>
          <p:nvPr/>
        </p:nvSpPr>
        <p:spPr>
          <a:xfrm>
            <a:off x="2782011" y="2589008"/>
            <a:ext cx="324594" cy="2285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B9B5D07C-8A63-9D8A-7483-4676FE286B16}"/>
              </a:ext>
            </a:extLst>
          </p:cNvPr>
          <p:cNvCxnSpPr>
            <a:cxnSpLocks/>
          </p:cNvCxnSpPr>
          <p:nvPr/>
        </p:nvCxnSpPr>
        <p:spPr>
          <a:xfrm flipH="1">
            <a:off x="3052916" y="2001643"/>
            <a:ext cx="1095392" cy="587365"/>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061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161426"/>
            <a:ext cx="9601200" cy="690765"/>
          </a:xfrm>
        </p:spPr>
        <p:txBody>
          <a:bodyPr>
            <a:noAutofit/>
          </a:bodyPr>
          <a:lstStyle/>
          <a:p>
            <a:r>
              <a:rPr lang="sv-SE" dirty="0"/>
              <a:t>Selektera, exportera och utskrift av anmälda</a:t>
            </a:r>
            <a:endParaRPr lang="en-GB"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73</a:t>
            </a:fld>
            <a:endParaRPr lang="en-US"/>
          </a:p>
        </p:txBody>
      </p:sp>
      <p:sp>
        <p:nvSpPr>
          <p:cNvPr id="5" name="TextBox 4">
            <a:extLst>
              <a:ext uri="{FF2B5EF4-FFF2-40B4-BE49-F238E27FC236}">
                <a16:creationId xmlns:a16="http://schemas.microsoft.com/office/drawing/2014/main" id="{ACF59368-7E7A-C3C9-ABBA-C5E831A04014}"/>
              </a:ext>
            </a:extLst>
          </p:cNvPr>
          <p:cNvSpPr txBox="1"/>
          <p:nvPr/>
        </p:nvSpPr>
        <p:spPr>
          <a:xfrm flipH="1">
            <a:off x="31461" y="503854"/>
            <a:ext cx="1089415" cy="338554"/>
          </a:xfrm>
          <a:prstGeom prst="rect">
            <a:avLst/>
          </a:prstGeom>
          <a:noFill/>
        </p:spPr>
        <p:txBody>
          <a:bodyPr wrap="square" rtlCol="0">
            <a:spAutoFit/>
          </a:bodyPr>
          <a:lstStyle/>
          <a:p>
            <a:r>
              <a:rPr lang="sv-SE" sz="1600" dirty="0"/>
              <a:t>Skövde</a:t>
            </a:r>
            <a:endParaRPr lang="en-GB" sz="1600" dirty="0"/>
          </a:p>
        </p:txBody>
      </p:sp>
      <p:sp>
        <p:nvSpPr>
          <p:cNvPr id="7" name="TextBox 6">
            <a:extLst>
              <a:ext uri="{FF2B5EF4-FFF2-40B4-BE49-F238E27FC236}">
                <a16:creationId xmlns:a16="http://schemas.microsoft.com/office/drawing/2014/main" id="{A427FCBB-9A4F-86ED-827A-5E554C5EBD42}"/>
              </a:ext>
            </a:extLst>
          </p:cNvPr>
          <p:cNvSpPr txBox="1"/>
          <p:nvPr/>
        </p:nvSpPr>
        <p:spPr>
          <a:xfrm>
            <a:off x="641555" y="1082974"/>
            <a:ext cx="10080837" cy="716350"/>
          </a:xfrm>
          <a:prstGeom prst="rect">
            <a:avLst/>
          </a:prstGeom>
          <a:noFill/>
        </p:spPr>
        <p:txBody>
          <a:bodyPr wrap="none" rtlCol="0">
            <a:spAutoFit/>
          </a:bodyPr>
          <a:lstStyle/>
          <a:p>
            <a:pPr>
              <a:lnSpc>
                <a:spcPct val="200000"/>
              </a:lnSpc>
            </a:pPr>
            <a:r>
              <a:rPr lang="sv-SE" sz="2400" dirty="0"/>
              <a:t>2. Ev. välj att justera filteralternativ, dvs vilka som ska tas med i utskriften</a:t>
            </a:r>
          </a:p>
        </p:txBody>
      </p:sp>
      <p:pic>
        <p:nvPicPr>
          <p:cNvPr id="8" name="Picture 7">
            <a:extLst>
              <a:ext uri="{FF2B5EF4-FFF2-40B4-BE49-F238E27FC236}">
                <a16:creationId xmlns:a16="http://schemas.microsoft.com/office/drawing/2014/main" id="{4818AC9C-9B6C-1B51-0B16-92F324B01E37}"/>
              </a:ext>
            </a:extLst>
          </p:cNvPr>
          <p:cNvPicPr>
            <a:picLocks noChangeAspect="1"/>
          </p:cNvPicPr>
          <p:nvPr/>
        </p:nvPicPr>
        <p:blipFill>
          <a:blip r:embed="rId4"/>
          <a:stretch>
            <a:fillRect/>
          </a:stretch>
        </p:blipFill>
        <p:spPr>
          <a:xfrm>
            <a:off x="31461" y="2323789"/>
            <a:ext cx="12047468" cy="3139571"/>
          </a:xfrm>
          <a:prstGeom prst="rect">
            <a:avLst/>
          </a:prstGeom>
        </p:spPr>
      </p:pic>
      <p:cxnSp>
        <p:nvCxnSpPr>
          <p:cNvPr id="10" name="Straight Arrow Connector 9">
            <a:extLst>
              <a:ext uri="{FF2B5EF4-FFF2-40B4-BE49-F238E27FC236}">
                <a16:creationId xmlns:a16="http://schemas.microsoft.com/office/drawing/2014/main" id="{B9B5D07C-8A63-9D8A-7483-4676FE286B16}"/>
              </a:ext>
            </a:extLst>
          </p:cNvPr>
          <p:cNvCxnSpPr>
            <a:cxnSpLocks/>
          </p:cNvCxnSpPr>
          <p:nvPr/>
        </p:nvCxnSpPr>
        <p:spPr>
          <a:xfrm flipH="1">
            <a:off x="6496666" y="2168656"/>
            <a:ext cx="560437" cy="67953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491CFF6-4189-8A49-033C-CCBC54642034}"/>
              </a:ext>
            </a:extLst>
          </p:cNvPr>
          <p:cNvCxnSpPr>
            <a:cxnSpLocks/>
            <a:stCxn id="17" idx="4"/>
          </p:cNvCxnSpPr>
          <p:nvPr/>
        </p:nvCxnSpPr>
        <p:spPr>
          <a:xfrm flipH="1">
            <a:off x="2730456" y="2246223"/>
            <a:ext cx="522479" cy="675702"/>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379E846-6388-7320-199E-A0D1CE3DE73A}"/>
              </a:ext>
            </a:extLst>
          </p:cNvPr>
          <p:cNvSpPr txBox="1"/>
          <p:nvPr/>
        </p:nvSpPr>
        <p:spPr>
          <a:xfrm>
            <a:off x="412957" y="5493780"/>
            <a:ext cx="11072262" cy="646331"/>
          </a:xfrm>
          <a:prstGeom prst="rect">
            <a:avLst/>
          </a:prstGeom>
          <a:noFill/>
        </p:spPr>
        <p:txBody>
          <a:bodyPr wrap="none" rtlCol="0">
            <a:spAutoFit/>
          </a:bodyPr>
          <a:lstStyle/>
          <a:p>
            <a:r>
              <a:rPr lang="sv-SE" dirty="0"/>
              <a:t>Ovanstående selektering innebär att alla anmälda till aktiviteten 2023-Res-VB20230425 tas endast de som</a:t>
            </a:r>
          </a:p>
          <a:p>
            <a:r>
              <a:rPr lang="sv-SE" dirty="0"/>
              <a:t>är antagna med, dvs ej anmälda som står i kö. </a:t>
            </a:r>
            <a:endParaRPr lang="en-GB" dirty="0"/>
          </a:p>
        </p:txBody>
      </p:sp>
      <p:sp>
        <p:nvSpPr>
          <p:cNvPr id="17" name="Oval 16">
            <a:extLst>
              <a:ext uri="{FF2B5EF4-FFF2-40B4-BE49-F238E27FC236}">
                <a16:creationId xmlns:a16="http://schemas.microsoft.com/office/drawing/2014/main" id="{648F2745-13EA-B304-6536-B1845E4E46F5}"/>
              </a:ext>
            </a:extLst>
          </p:cNvPr>
          <p:cNvSpPr/>
          <p:nvPr/>
        </p:nvSpPr>
        <p:spPr>
          <a:xfrm>
            <a:off x="3079641" y="1876891"/>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18" name="Oval 17">
            <a:extLst>
              <a:ext uri="{FF2B5EF4-FFF2-40B4-BE49-F238E27FC236}">
                <a16:creationId xmlns:a16="http://schemas.microsoft.com/office/drawing/2014/main" id="{2AE87562-CAAC-D4F4-EDC6-7DF179513601}"/>
              </a:ext>
            </a:extLst>
          </p:cNvPr>
          <p:cNvSpPr/>
          <p:nvPr/>
        </p:nvSpPr>
        <p:spPr>
          <a:xfrm>
            <a:off x="6951407" y="1843151"/>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cxnSp>
        <p:nvCxnSpPr>
          <p:cNvPr id="19" name="Straight Arrow Connector 18">
            <a:extLst>
              <a:ext uri="{FF2B5EF4-FFF2-40B4-BE49-F238E27FC236}">
                <a16:creationId xmlns:a16="http://schemas.microsoft.com/office/drawing/2014/main" id="{FFCE0996-7E66-61C4-F3BA-66B7618FA3BC}"/>
              </a:ext>
            </a:extLst>
          </p:cNvPr>
          <p:cNvCxnSpPr>
            <a:cxnSpLocks/>
          </p:cNvCxnSpPr>
          <p:nvPr/>
        </p:nvCxnSpPr>
        <p:spPr>
          <a:xfrm flipH="1">
            <a:off x="737418" y="2093006"/>
            <a:ext cx="292931" cy="710934"/>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ACB93F1A-5BDC-3C15-E569-B4CDCBEDE2F7}"/>
              </a:ext>
            </a:extLst>
          </p:cNvPr>
          <p:cNvSpPr/>
          <p:nvPr/>
        </p:nvSpPr>
        <p:spPr>
          <a:xfrm>
            <a:off x="851665" y="1838107"/>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3</a:t>
            </a:r>
            <a:endParaRPr lang="en-GB" dirty="0"/>
          </a:p>
        </p:txBody>
      </p:sp>
    </p:spTree>
    <p:extLst>
      <p:ext uri="{BB962C8B-B14F-4D97-AF65-F5344CB8AC3E}">
        <p14:creationId xmlns:p14="http://schemas.microsoft.com/office/powerpoint/2010/main" val="3023748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161426"/>
            <a:ext cx="9601200" cy="690765"/>
          </a:xfrm>
        </p:spPr>
        <p:txBody>
          <a:bodyPr>
            <a:noAutofit/>
          </a:bodyPr>
          <a:lstStyle/>
          <a:p>
            <a:r>
              <a:rPr lang="sv-SE" dirty="0"/>
              <a:t>Selektera, exportera och utskrift av anmälda</a:t>
            </a:r>
            <a:endParaRPr lang="en-GB"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74</a:t>
            </a:fld>
            <a:endParaRPr lang="en-US"/>
          </a:p>
        </p:txBody>
      </p:sp>
      <p:sp>
        <p:nvSpPr>
          <p:cNvPr id="5" name="TextBox 4">
            <a:extLst>
              <a:ext uri="{FF2B5EF4-FFF2-40B4-BE49-F238E27FC236}">
                <a16:creationId xmlns:a16="http://schemas.microsoft.com/office/drawing/2014/main" id="{ACF59368-7E7A-C3C9-ABBA-C5E831A04014}"/>
              </a:ext>
            </a:extLst>
          </p:cNvPr>
          <p:cNvSpPr txBox="1"/>
          <p:nvPr/>
        </p:nvSpPr>
        <p:spPr>
          <a:xfrm flipH="1">
            <a:off x="31461" y="503854"/>
            <a:ext cx="1089415" cy="338554"/>
          </a:xfrm>
          <a:prstGeom prst="rect">
            <a:avLst/>
          </a:prstGeom>
          <a:noFill/>
        </p:spPr>
        <p:txBody>
          <a:bodyPr wrap="square" rtlCol="0">
            <a:spAutoFit/>
          </a:bodyPr>
          <a:lstStyle/>
          <a:p>
            <a:r>
              <a:rPr lang="sv-SE" sz="1600" dirty="0"/>
              <a:t>Skövde</a:t>
            </a:r>
            <a:endParaRPr lang="en-GB" sz="1600" dirty="0"/>
          </a:p>
        </p:txBody>
      </p:sp>
      <p:sp>
        <p:nvSpPr>
          <p:cNvPr id="7" name="TextBox 6">
            <a:extLst>
              <a:ext uri="{FF2B5EF4-FFF2-40B4-BE49-F238E27FC236}">
                <a16:creationId xmlns:a16="http://schemas.microsoft.com/office/drawing/2014/main" id="{A427FCBB-9A4F-86ED-827A-5E554C5EBD42}"/>
              </a:ext>
            </a:extLst>
          </p:cNvPr>
          <p:cNvSpPr txBox="1"/>
          <p:nvPr/>
        </p:nvSpPr>
        <p:spPr>
          <a:xfrm>
            <a:off x="641555" y="1082974"/>
            <a:ext cx="5541902" cy="716350"/>
          </a:xfrm>
          <a:prstGeom prst="rect">
            <a:avLst/>
          </a:prstGeom>
          <a:noFill/>
        </p:spPr>
        <p:txBody>
          <a:bodyPr wrap="none" rtlCol="0">
            <a:spAutoFit/>
          </a:bodyPr>
          <a:lstStyle/>
          <a:p>
            <a:pPr>
              <a:lnSpc>
                <a:spcPct val="200000"/>
              </a:lnSpc>
            </a:pPr>
            <a:r>
              <a:rPr lang="sv-SE" sz="2400" dirty="0"/>
              <a:t>3. Välj vilken information som ska visas</a:t>
            </a:r>
          </a:p>
        </p:txBody>
      </p:sp>
      <p:pic>
        <p:nvPicPr>
          <p:cNvPr id="9" name="Picture 8">
            <a:extLst>
              <a:ext uri="{FF2B5EF4-FFF2-40B4-BE49-F238E27FC236}">
                <a16:creationId xmlns:a16="http://schemas.microsoft.com/office/drawing/2014/main" id="{610FE933-743B-A23B-B4B4-A6C2FF262984}"/>
              </a:ext>
            </a:extLst>
          </p:cNvPr>
          <p:cNvPicPr>
            <a:picLocks noChangeAspect="1"/>
          </p:cNvPicPr>
          <p:nvPr/>
        </p:nvPicPr>
        <p:blipFill>
          <a:blip r:embed="rId4"/>
          <a:stretch>
            <a:fillRect/>
          </a:stretch>
        </p:blipFill>
        <p:spPr>
          <a:xfrm>
            <a:off x="961449" y="1743638"/>
            <a:ext cx="8980170" cy="4061460"/>
          </a:xfrm>
          <a:prstGeom prst="rect">
            <a:avLst/>
          </a:prstGeom>
        </p:spPr>
      </p:pic>
      <p:cxnSp>
        <p:nvCxnSpPr>
          <p:cNvPr id="12" name="Straight Arrow Connector 11">
            <a:extLst>
              <a:ext uri="{FF2B5EF4-FFF2-40B4-BE49-F238E27FC236}">
                <a16:creationId xmlns:a16="http://schemas.microsoft.com/office/drawing/2014/main" id="{B491CFF6-4189-8A49-033C-CCBC54642034}"/>
              </a:ext>
            </a:extLst>
          </p:cNvPr>
          <p:cNvCxnSpPr>
            <a:cxnSpLocks/>
          </p:cNvCxnSpPr>
          <p:nvPr/>
        </p:nvCxnSpPr>
        <p:spPr>
          <a:xfrm flipH="1" flipV="1">
            <a:off x="2987605" y="2057406"/>
            <a:ext cx="466321" cy="835231"/>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9B5D07C-8A63-9D8A-7483-4676FE286B16}"/>
              </a:ext>
            </a:extLst>
          </p:cNvPr>
          <p:cNvCxnSpPr>
            <a:cxnSpLocks/>
          </p:cNvCxnSpPr>
          <p:nvPr/>
        </p:nvCxnSpPr>
        <p:spPr>
          <a:xfrm flipH="1">
            <a:off x="1557207" y="4984937"/>
            <a:ext cx="750916" cy="584218"/>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9E7C91A-8031-6604-5F25-8DF0EFC09563}"/>
              </a:ext>
            </a:extLst>
          </p:cNvPr>
          <p:cNvSpPr/>
          <p:nvPr/>
        </p:nvSpPr>
        <p:spPr>
          <a:xfrm>
            <a:off x="2839065" y="1836852"/>
            <a:ext cx="267540" cy="2205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F41F552-7D36-4F7E-9565-C56E41AF14AE}"/>
              </a:ext>
            </a:extLst>
          </p:cNvPr>
          <p:cNvSpPr txBox="1"/>
          <p:nvPr/>
        </p:nvSpPr>
        <p:spPr>
          <a:xfrm>
            <a:off x="961449" y="5790710"/>
            <a:ext cx="8494633" cy="369332"/>
          </a:xfrm>
          <a:prstGeom prst="rect">
            <a:avLst/>
          </a:prstGeom>
          <a:noFill/>
        </p:spPr>
        <p:txBody>
          <a:bodyPr wrap="none" rtlCol="0">
            <a:spAutoFit/>
          </a:bodyPr>
          <a:lstStyle/>
          <a:p>
            <a:r>
              <a:rPr lang="sv-SE" dirty="0"/>
              <a:t>Markera ikonen ovan, välj vilken information du vill visa, tryck på ’Använd och sök’</a:t>
            </a:r>
            <a:endParaRPr lang="en-GB" dirty="0"/>
          </a:p>
        </p:txBody>
      </p:sp>
      <p:sp>
        <p:nvSpPr>
          <p:cNvPr id="19" name="Oval 18">
            <a:extLst>
              <a:ext uri="{FF2B5EF4-FFF2-40B4-BE49-F238E27FC236}">
                <a16:creationId xmlns:a16="http://schemas.microsoft.com/office/drawing/2014/main" id="{0E503607-B7F7-FB4F-814D-0C054781EA9F}"/>
              </a:ext>
            </a:extLst>
          </p:cNvPr>
          <p:cNvSpPr/>
          <p:nvPr/>
        </p:nvSpPr>
        <p:spPr>
          <a:xfrm>
            <a:off x="3286115" y="2850283"/>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20" name="Oval 19">
            <a:extLst>
              <a:ext uri="{FF2B5EF4-FFF2-40B4-BE49-F238E27FC236}">
                <a16:creationId xmlns:a16="http://schemas.microsoft.com/office/drawing/2014/main" id="{77376D1D-0D8D-DC98-CB62-CC8D32B0553F}"/>
              </a:ext>
            </a:extLst>
          </p:cNvPr>
          <p:cNvSpPr/>
          <p:nvPr/>
        </p:nvSpPr>
        <p:spPr>
          <a:xfrm>
            <a:off x="2250381" y="4689494"/>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spTree>
    <p:extLst>
      <p:ext uri="{BB962C8B-B14F-4D97-AF65-F5344CB8AC3E}">
        <p14:creationId xmlns:p14="http://schemas.microsoft.com/office/powerpoint/2010/main" val="842660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161426"/>
            <a:ext cx="9601200" cy="690765"/>
          </a:xfrm>
        </p:spPr>
        <p:txBody>
          <a:bodyPr>
            <a:noAutofit/>
          </a:bodyPr>
          <a:lstStyle/>
          <a:p>
            <a:r>
              <a:rPr lang="sv-SE" dirty="0"/>
              <a:t>Selektera, exportera och utskrift av anmälda</a:t>
            </a:r>
            <a:endParaRPr lang="en-GB"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75</a:t>
            </a:fld>
            <a:endParaRPr lang="en-US"/>
          </a:p>
        </p:txBody>
      </p:sp>
      <p:sp>
        <p:nvSpPr>
          <p:cNvPr id="5" name="TextBox 4">
            <a:extLst>
              <a:ext uri="{FF2B5EF4-FFF2-40B4-BE49-F238E27FC236}">
                <a16:creationId xmlns:a16="http://schemas.microsoft.com/office/drawing/2014/main" id="{ACF59368-7E7A-C3C9-ABBA-C5E831A04014}"/>
              </a:ext>
            </a:extLst>
          </p:cNvPr>
          <p:cNvSpPr txBox="1"/>
          <p:nvPr/>
        </p:nvSpPr>
        <p:spPr>
          <a:xfrm flipH="1">
            <a:off x="31461" y="503854"/>
            <a:ext cx="1089415" cy="338554"/>
          </a:xfrm>
          <a:prstGeom prst="rect">
            <a:avLst/>
          </a:prstGeom>
          <a:noFill/>
        </p:spPr>
        <p:txBody>
          <a:bodyPr wrap="square" rtlCol="0">
            <a:spAutoFit/>
          </a:bodyPr>
          <a:lstStyle/>
          <a:p>
            <a:r>
              <a:rPr lang="sv-SE" sz="1600" dirty="0"/>
              <a:t>Skövde</a:t>
            </a:r>
            <a:endParaRPr lang="en-GB" sz="1600" dirty="0"/>
          </a:p>
        </p:txBody>
      </p:sp>
      <p:sp>
        <p:nvSpPr>
          <p:cNvPr id="7" name="TextBox 6">
            <a:extLst>
              <a:ext uri="{FF2B5EF4-FFF2-40B4-BE49-F238E27FC236}">
                <a16:creationId xmlns:a16="http://schemas.microsoft.com/office/drawing/2014/main" id="{A427FCBB-9A4F-86ED-827A-5E554C5EBD42}"/>
              </a:ext>
            </a:extLst>
          </p:cNvPr>
          <p:cNvSpPr txBox="1"/>
          <p:nvPr/>
        </p:nvSpPr>
        <p:spPr>
          <a:xfrm>
            <a:off x="641555" y="1082974"/>
            <a:ext cx="5333511" cy="1455014"/>
          </a:xfrm>
          <a:prstGeom prst="rect">
            <a:avLst/>
          </a:prstGeom>
          <a:noFill/>
        </p:spPr>
        <p:txBody>
          <a:bodyPr wrap="none" rtlCol="0">
            <a:spAutoFit/>
          </a:bodyPr>
          <a:lstStyle/>
          <a:p>
            <a:pPr>
              <a:lnSpc>
                <a:spcPct val="200000"/>
              </a:lnSpc>
            </a:pPr>
            <a:r>
              <a:rPr lang="sv-SE" sz="2400" dirty="0"/>
              <a:t>4. Exportera sökresultatet och skriv ut</a:t>
            </a:r>
            <a:endParaRPr lang="en-GB" sz="2400" dirty="0"/>
          </a:p>
          <a:p>
            <a:pPr>
              <a:lnSpc>
                <a:spcPct val="200000"/>
              </a:lnSpc>
            </a:pPr>
            <a:endParaRPr lang="sv-SE" sz="2400" dirty="0"/>
          </a:p>
        </p:txBody>
      </p:sp>
      <p:pic>
        <p:nvPicPr>
          <p:cNvPr id="8" name="Picture 7">
            <a:extLst>
              <a:ext uri="{FF2B5EF4-FFF2-40B4-BE49-F238E27FC236}">
                <a16:creationId xmlns:a16="http://schemas.microsoft.com/office/drawing/2014/main" id="{655747DC-57F2-50CD-1342-D670B392B2C5}"/>
              </a:ext>
            </a:extLst>
          </p:cNvPr>
          <p:cNvPicPr>
            <a:picLocks noChangeAspect="1"/>
          </p:cNvPicPr>
          <p:nvPr/>
        </p:nvPicPr>
        <p:blipFill>
          <a:blip r:embed="rId4"/>
          <a:stretch>
            <a:fillRect/>
          </a:stretch>
        </p:blipFill>
        <p:spPr>
          <a:xfrm>
            <a:off x="576168" y="1854726"/>
            <a:ext cx="9847898" cy="3640455"/>
          </a:xfrm>
          <a:prstGeom prst="rect">
            <a:avLst/>
          </a:prstGeom>
        </p:spPr>
      </p:pic>
      <p:sp>
        <p:nvSpPr>
          <p:cNvPr id="15" name="Rectangle 14">
            <a:extLst>
              <a:ext uri="{FF2B5EF4-FFF2-40B4-BE49-F238E27FC236}">
                <a16:creationId xmlns:a16="http://schemas.microsoft.com/office/drawing/2014/main" id="{F9E7C91A-8031-6604-5F25-8DF0EFC09563}"/>
              </a:ext>
            </a:extLst>
          </p:cNvPr>
          <p:cNvSpPr/>
          <p:nvPr/>
        </p:nvSpPr>
        <p:spPr>
          <a:xfrm>
            <a:off x="3701846" y="2116456"/>
            <a:ext cx="267540" cy="2205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B491CFF6-4189-8A49-033C-CCBC54642034}"/>
              </a:ext>
            </a:extLst>
          </p:cNvPr>
          <p:cNvCxnSpPr>
            <a:cxnSpLocks/>
          </p:cNvCxnSpPr>
          <p:nvPr/>
        </p:nvCxnSpPr>
        <p:spPr>
          <a:xfrm flipH="1" flipV="1">
            <a:off x="3887257" y="2308995"/>
            <a:ext cx="692117" cy="459776"/>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9B5D07C-8A63-9D8A-7483-4676FE286B16}"/>
              </a:ext>
            </a:extLst>
          </p:cNvPr>
          <p:cNvCxnSpPr>
            <a:cxnSpLocks/>
          </p:cNvCxnSpPr>
          <p:nvPr/>
        </p:nvCxnSpPr>
        <p:spPr>
          <a:xfrm flipH="1">
            <a:off x="2139768" y="3212458"/>
            <a:ext cx="994264"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4CAA70D-645D-2519-26BE-07D846FE4882}"/>
              </a:ext>
            </a:extLst>
          </p:cNvPr>
          <p:cNvCxnSpPr>
            <a:cxnSpLocks/>
          </p:cNvCxnSpPr>
          <p:nvPr/>
        </p:nvCxnSpPr>
        <p:spPr>
          <a:xfrm flipH="1">
            <a:off x="2139768" y="4389871"/>
            <a:ext cx="994264"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540DE10-C02B-8D2C-A011-3544D5C0B221}"/>
              </a:ext>
            </a:extLst>
          </p:cNvPr>
          <p:cNvSpPr/>
          <p:nvPr/>
        </p:nvSpPr>
        <p:spPr>
          <a:xfrm>
            <a:off x="4473363" y="2690557"/>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24" name="Oval 23">
            <a:extLst>
              <a:ext uri="{FF2B5EF4-FFF2-40B4-BE49-F238E27FC236}">
                <a16:creationId xmlns:a16="http://schemas.microsoft.com/office/drawing/2014/main" id="{49C137ED-EBB5-A170-8CB3-6F38608CA9DB}"/>
              </a:ext>
            </a:extLst>
          </p:cNvPr>
          <p:cNvSpPr/>
          <p:nvPr/>
        </p:nvSpPr>
        <p:spPr>
          <a:xfrm>
            <a:off x="3134032" y="3016937"/>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sp>
        <p:nvSpPr>
          <p:cNvPr id="25" name="Oval 24">
            <a:extLst>
              <a:ext uri="{FF2B5EF4-FFF2-40B4-BE49-F238E27FC236}">
                <a16:creationId xmlns:a16="http://schemas.microsoft.com/office/drawing/2014/main" id="{8B45FBBA-F43B-E0CF-BE25-CF8AA01F9EC3}"/>
              </a:ext>
            </a:extLst>
          </p:cNvPr>
          <p:cNvSpPr/>
          <p:nvPr/>
        </p:nvSpPr>
        <p:spPr>
          <a:xfrm>
            <a:off x="3134032" y="4204138"/>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3</a:t>
            </a:r>
            <a:endParaRPr lang="en-GB" dirty="0"/>
          </a:p>
        </p:txBody>
      </p:sp>
      <p:sp>
        <p:nvSpPr>
          <p:cNvPr id="26" name="TextBox 25">
            <a:extLst>
              <a:ext uri="{FF2B5EF4-FFF2-40B4-BE49-F238E27FC236}">
                <a16:creationId xmlns:a16="http://schemas.microsoft.com/office/drawing/2014/main" id="{2EB2E484-3D05-275B-5BB6-5CB512FE0968}"/>
              </a:ext>
            </a:extLst>
          </p:cNvPr>
          <p:cNvSpPr txBox="1"/>
          <p:nvPr/>
        </p:nvSpPr>
        <p:spPr>
          <a:xfrm>
            <a:off x="2993923" y="3305621"/>
            <a:ext cx="7520007" cy="369332"/>
          </a:xfrm>
          <a:prstGeom prst="rect">
            <a:avLst/>
          </a:prstGeom>
          <a:noFill/>
        </p:spPr>
        <p:txBody>
          <a:bodyPr wrap="none" rtlCol="0">
            <a:spAutoFit/>
          </a:bodyPr>
          <a:lstStyle/>
          <a:p>
            <a:r>
              <a:rPr lang="sv-SE" dirty="0"/>
              <a:t>Välj om du vill spara informationen i en datafil eller visa den på skärmen</a:t>
            </a:r>
            <a:endParaRPr lang="en-GB" dirty="0"/>
          </a:p>
        </p:txBody>
      </p:sp>
      <p:sp>
        <p:nvSpPr>
          <p:cNvPr id="27" name="TextBox 26">
            <a:extLst>
              <a:ext uri="{FF2B5EF4-FFF2-40B4-BE49-F238E27FC236}">
                <a16:creationId xmlns:a16="http://schemas.microsoft.com/office/drawing/2014/main" id="{B772EA60-F827-13D3-176B-04008AD2A323}"/>
              </a:ext>
            </a:extLst>
          </p:cNvPr>
          <p:cNvSpPr txBox="1"/>
          <p:nvPr/>
        </p:nvSpPr>
        <p:spPr>
          <a:xfrm>
            <a:off x="2993923" y="4510784"/>
            <a:ext cx="7186583" cy="369332"/>
          </a:xfrm>
          <a:prstGeom prst="rect">
            <a:avLst/>
          </a:prstGeom>
          <a:noFill/>
        </p:spPr>
        <p:txBody>
          <a:bodyPr wrap="none" rtlCol="0">
            <a:spAutoFit/>
          </a:bodyPr>
          <a:lstStyle/>
          <a:p>
            <a:r>
              <a:rPr lang="sv-SE" dirty="0"/>
              <a:t>Om informationen ska sparas i datafil, vilket filformat, vanligtvis Excel</a:t>
            </a:r>
            <a:endParaRPr lang="en-GB" dirty="0"/>
          </a:p>
        </p:txBody>
      </p:sp>
    </p:spTree>
    <p:extLst>
      <p:ext uri="{BB962C8B-B14F-4D97-AF65-F5344CB8AC3E}">
        <p14:creationId xmlns:p14="http://schemas.microsoft.com/office/powerpoint/2010/main" val="632573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161426"/>
            <a:ext cx="9601200" cy="690765"/>
          </a:xfrm>
        </p:spPr>
        <p:txBody>
          <a:bodyPr>
            <a:noAutofit/>
          </a:bodyPr>
          <a:lstStyle/>
          <a:p>
            <a:r>
              <a:rPr lang="sv-SE" dirty="0"/>
              <a:t>Selektera, exportera och utskrift av anmälda</a:t>
            </a:r>
            <a:endParaRPr lang="en-GB"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76</a:t>
            </a:fld>
            <a:endParaRPr lang="en-US"/>
          </a:p>
        </p:txBody>
      </p:sp>
      <p:sp>
        <p:nvSpPr>
          <p:cNvPr id="5" name="TextBox 4">
            <a:extLst>
              <a:ext uri="{FF2B5EF4-FFF2-40B4-BE49-F238E27FC236}">
                <a16:creationId xmlns:a16="http://schemas.microsoft.com/office/drawing/2014/main" id="{ACF59368-7E7A-C3C9-ABBA-C5E831A04014}"/>
              </a:ext>
            </a:extLst>
          </p:cNvPr>
          <p:cNvSpPr txBox="1"/>
          <p:nvPr/>
        </p:nvSpPr>
        <p:spPr>
          <a:xfrm flipH="1">
            <a:off x="31461" y="503854"/>
            <a:ext cx="1089415" cy="338554"/>
          </a:xfrm>
          <a:prstGeom prst="rect">
            <a:avLst/>
          </a:prstGeom>
          <a:noFill/>
        </p:spPr>
        <p:txBody>
          <a:bodyPr wrap="square" rtlCol="0">
            <a:spAutoFit/>
          </a:bodyPr>
          <a:lstStyle/>
          <a:p>
            <a:r>
              <a:rPr lang="sv-SE" sz="1600" dirty="0"/>
              <a:t>Skövde</a:t>
            </a:r>
            <a:endParaRPr lang="en-GB" sz="1600" dirty="0"/>
          </a:p>
        </p:txBody>
      </p:sp>
      <p:sp>
        <p:nvSpPr>
          <p:cNvPr id="7" name="TextBox 6">
            <a:extLst>
              <a:ext uri="{FF2B5EF4-FFF2-40B4-BE49-F238E27FC236}">
                <a16:creationId xmlns:a16="http://schemas.microsoft.com/office/drawing/2014/main" id="{A427FCBB-9A4F-86ED-827A-5E554C5EBD42}"/>
              </a:ext>
            </a:extLst>
          </p:cNvPr>
          <p:cNvSpPr txBox="1"/>
          <p:nvPr/>
        </p:nvSpPr>
        <p:spPr>
          <a:xfrm>
            <a:off x="641555" y="1082974"/>
            <a:ext cx="5333511" cy="716350"/>
          </a:xfrm>
          <a:prstGeom prst="rect">
            <a:avLst/>
          </a:prstGeom>
          <a:noFill/>
        </p:spPr>
        <p:txBody>
          <a:bodyPr wrap="none" rtlCol="0">
            <a:spAutoFit/>
          </a:bodyPr>
          <a:lstStyle/>
          <a:p>
            <a:pPr>
              <a:lnSpc>
                <a:spcPct val="200000"/>
              </a:lnSpc>
            </a:pPr>
            <a:r>
              <a:rPr lang="sv-SE" sz="2400" dirty="0"/>
              <a:t>4. Exportera sökresultatet och skriv ut</a:t>
            </a:r>
            <a:endParaRPr lang="en-GB" sz="2400" dirty="0"/>
          </a:p>
        </p:txBody>
      </p:sp>
      <p:pic>
        <p:nvPicPr>
          <p:cNvPr id="9" name="Picture 8">
            <a:extLst>
              <a:ext uri="{FF2B5EF4-FFF2-40B4-BE49-F238E27FC236}">
                <a16:creationId xmlns:a16="http://schemas.microsoft.com/office/drawing/2014/main" id="{80D53376-6DED-D18D-CF9B-A07035AAD546}"/>
              </a:ext>
            </a:extLst>
          </p:cNvPr>
          <p:cNvPicPr>
            <a:picLocks noChangeAspect="1"/>
          </p:cNvPicPr>
          <p:nvPr/>
        </p:nvPicPr>
        <p:blipFill>
          <a:blip r:embed="rId4"/>
          <a:stretch>
            <a:fillRect/>
          </a:stretch>
        </p:blipFill>
        <p:spPr>
          <a:xfrm>
            <a:off x="641555" y="1903617"/>
            <a:ext cx="6134100" cy="1590675"/>
          </a:xfrm>
          <a:prstGeom prst="rect">
            <a:avLst/>
          </a:prstGeom>
        </p:spPr>
      </p:pic>
      <p:pic>
        <p:nvPicPr>
          <p:cNvPr id="13" name="Picture 12">
            <a:extLst>
              <a:ext uri="{FF2B5EF4-FFF2-40B4-BE49-F238E27FC236}">
                <a16:creationId xmlns:a16="http://schemas.microsoft.com/office/drawing/2014/main" id="{A6F8DDEC-1002-1437-5F5F-2D257BCD429E}"/>
              </a:ext>
            </a:extLst>
          </p:cNvPr>
          <p:cNvPicPr>
            <a:picLocks noChangeAspect="1"/>
          </p:cNvPicPr>
          <p:nvPr/>
        </p:nvPicPr>
        <p:blipFill>
          <a:blip r:embed="rId5"/>
          <a:stretch>
            <a:fillRect/>
          </a:stretch>
        </p:blipFill>
        <p:spPr>
          <a:xfrm>
            <a:off x="604685" y="4254882"/>
            <a:ext cx="8978265" cy="1371600"/>
          </a:xfrm>
          <a:prstGeom prst="rect">
            <a:avLst/>
          </a:prstGeom>
        </p:spPr>
      </p:pic>
      <p:cxnSp>
        <p:nvCxnSpPr>
          <p:cNvPr id="12" name="Straight Arrow Connector 11">
            <a:extLst>
              <a:ext uri="{FF2B5EF4-FFF2-40B4-BE49-F238E27FC236}">
                <a16:creationId xmlns:a16="http://schemas.microsoft.com/office/drawing/2014/main" id="{B491CFF6-4189-8A49-033C-CCBC54642034}"/>
              </a:ext>
            </a:extLst>
          </p:cNvPr>
          <p:cNvCxnSpPr>
            <a:cxnSpLocks/>
          </p:cNvCxnSpPr>
          <p:nvPr/>
        </p:nvCxnSpPr>
        <p:spPr>
          <a:xfrm flipH="1">
            <a:off x="2226121" y="3138809"/>
            <a:ext cx="834169"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540DE10-C02B-8D2C-A011-3544D5C0B221}"/>
              </a:ext>
            </a:extLst>
          </p:cNvPr>
          <p:cNvSpPr/>
          <p:nvPr/>
        </p:nvSpPr>
        <p:spPr>
          <a:xfrm>
            <a:off x="3060290" y="2954143"/>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endParaRPr lang="en-GB" dirty="0"/>
          </a:p>
        </p:txBody>
      </p:sp>
      <p:sp>
        <p:nvSpPr>
          <p:cNvPr id="19" name="TextBox 18">
            <a:extLst>
              <a:ext uri="{FF2B5EF4-FFF2-40B4-BE49-F238E27FC236}">
                <a16:creationId xmlns:a16="http://schemas.microsoft.com/office/drawing/2014/main" id="{2EC7BDDA-174F-847D-AEC8-98864A4D6E86}"/>
              </a:ext>
            </a:extLst>
          </p:cNvPr>
          <p:cNvSpPr txBox="1"/>
          <p:nvPr/>
        </p:nvSpPr>
        <p:spPr>
          <a:xfrm>
            <a:off x="565211" y="3869904"/>
            <a:ext cx="4780155" cy="369332"/>
          </a:xfrm>
          <a:prstGeom prst="rect">
            <a:avLst/>
          </a:prstGeom>
          <a:noFill/>
        </p:spPr>
        <p:txBody>
          <a:bodyPr wrap="none" rtlCol="0">
            <a:spAutoFit/>
          </a:bodyPr>
          <a:lstStyle/>
          <a:p>
            <a:r>
              <a:rPr lang="sv-SE" dirty="0"/>
              <a:t>Om detta felmeddelande visas, tryck på ’Yes’</a:t>
            </a:r>
            <a:endParaRPr lang="en-GB" dirty="0"/>
          </a:p>
        </p:txBody>
      </p:sp>
      <p:cxnSp>
        <p:nvCxnSpPr>
          <p:cNvPr id="20" name="Straight Arrow Connector 19">
            <a:extLst>
              <a:ext uri="{FF2B5EF4-FFF2-40B4-BE49-F238E27FC236}">
                <a16:creationId xmlns:a16="http://schemas.microsoft.com/office/drawing/2014/main" id="{A39636CC-CA45-E460-4181-3A5251B29DFF}"/>
              </a:ext>
            </a:extLst>
          </p:cNvPr>
          <p:cNvCxnSpPr>
            <a:cxnSpLocks/>
          </p:cNvCxnSpPr>
          <p:nvPr/>
        </p:nvCxnSpPr>
        <p:spPr>
          <a:xfrm flipH="1" flipV="1">
            <a:off x="4719484" y="5486400"/>
            <a:ext cx="712838" cy="422648"/>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A34649E-21C1-5827-0791-8530AE984A34}"/>
              </a:ext>
            </a:extLst>
          </p:cNvPr>
          <p:cNvSpPr/>
          <p:nvPr/>
        </p:nvSpPr>
        <p:spPr>
          <a:xfrm>
            <a:off x="5385374" y="5724382"/>
            <a:ext cx="346587"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endParaRPr lang="en-GB" dirty="0"/>
          </a:p>
        </p:txBody>
      </p:sp>
    </p:spTree>
    <p:extLst>
      <p:ext uri="{BB962C8B-B14F-4D97-AF65-F5344CB8AC3E}">
        <p14:creationId xmlns:p14="http://schemas.microsoft.com/office/powerpoint/2010/main" val="526335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161426"/>
            <a:ext cx="9601200" cy="690765"/>
          </a:xfrm>
        </p:spPr>
        <p:txBody>
          <a:bodyPr>
            <a:noAutofit/>
          </a:bodyPr>
          <a:lstStyle/>
          <a:p>
            <a:r>
              <a:rPr lang="sv-SE" dirty="0"/>
              <a:t>Selektera, exportera och utskrift av anmälda</a:t>
            </a:r>
            <a:endParaRPr lang="en-GB"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77</a:t>
            </a:fld>
            <a:endParaRPr lang="en-US"/>
          </a:p>
        </p:txBody>
      </p:sp>
      <p:sp>
        <p:nvSpPr>
          <p:cNvPr id="5" name="TextBox 4">
            <a:extLst>
              <a:ext uri="{FF2B5EF4-FFF2-40B4-BE49-F238E27FC236}">
                <a16:creationId xmlns:a16="http://schemas.microsoft.com/office/drawing/2014/main" id="{ACF59368-7E7A-C3C9-ABBA-C5E831A04014}"/>
              </a:ext>
            </a:extLst>
          </p:cNvPr>
          <p:cNvSpPr txBox="1"/>
          <p:nvPr/>
        </p:nvSpPr>
        <p:spPr>
          <a:xfrm flipH="1">
            <a:off x="31461" y="503854"/>
            <a:ext cx="1089415" cy="338554"/>
          </a:xfrm>
          <a:prstGeom prst="rect">
            <a:avLst/>
          </a:prstGeom>
          <a:noFill/>
        </p:spPr>
        <p:txBody>
          <a:bodyPr wrap="square" rtlCol="0">
            <a:spAutoFit/>
          </a:bodyPr>
          <a:lstStyle/>
          <a:p>
            <a:r>
              <a:rPr lang="sv-SE" sz="1600" dirty="0"/>
              <a:t>Skövde</a:t>
            </a:r>
            <a:endParaRPr lang="en-GB" sz="1600" dirty="0"/>
          </a:p>
        </p:txBody>
      </p:sp>
      <p:sp>
        <p:nvSpPr>
          <p:cNvPr id="7" name="TextBox 6">
            <a:extLst>
              <a:ext uri="{FF2B5EF4-FFF2-40B4-BE49-F238E27FC236}">
                <a16:creationId xmlns:a16="http://schemas.microsoft.com/office/drawing/2014/main" id="{A427FCBB-9A4F-86ED-827A-5E554C5EBD42}"/>
              </a:ext>
            </a:extLst>
          </p:cNvPr>
          <p:cNvSpPr txBox="1"/>
          <p:nvPr/>
        </p:nvSpPr>
        <p:spPr>
          <a:xfrm>
            <a:off x="641555" y="1082974"/>
            <a:ext cx="5333511" cy="716350"/>
          </a:xfrm>
          <a:prstGeom prst="rect">
            <a:avLst/>
          </a:prstGeom>
          <a:noFill/>
        </p:spPr>
        <p:txBody>
          <a:bodyPr wrap="none" rtlCol="0">
            <a:spAutoFit/>
          </a:bodyPr>
          <a:lstStyle/>
          <a:p>
            <a:pPr>
              <a:lnSpc>
                <a:spcPct val="200000"/>
              </a:lnSpc>
            </a:pPr>
            <a:r>
              <a:rPr lang="sv-SE" sz="2400" dirty="0"/>
              <a:t>4. Exportera sökresultatet och skriv ut</a:t>
            </a:r>
            <a:endParaRPr lang="en-GB" sz="2400" dirty="0"/>
          </a:p>
        </p:txBody>
      </p:sp>
      <p:pic>
        <p:nvPicPr>
          <p:cNvPr id="17" name="Picture 16">
            <a:extLst>
              <a:ext uri="{FF2B5EF4-FFF2-40B4-BE49-F238E27FC236}">
                <a16:creationId xmlns:a16="http://schemas.microsoft.com/office/drawing/2014/main" id="{E039F0D1-0644-2CFE-2826-5AAE8711440E}"/>
              </a:ext>
            </a:extLst>
          </p:cNvPr>
          <p:cNvPicPr>
            <a:picLocks noChangeAspect="1"/>
          </p:cNvPicPr>
          <p:nvPr/>
        </p:nvPicPr>
        <p:blipFill>
          <a:blip r:embed="rId4"/>
          <a:stretch>
            <a:fillRect/>
          </a:stretch>
        </p:blipFill>
        <p:spPr>
          <a:xfrm>
            <a:off x="641555" y="2030107"/>
            <a:ext cx="10797064" cy="2340293"/>
          </a:xfrm>
          <a:prstGeom prst="rect">
            <a:avLst/>
          </a:prstGeom>
        </p:spPr>
      </p:pic>
      <p:cxnSp>
        <p:nvCxnSpPr>
          <p:cNvPr id="12" name="Straight Arrow Connector 11">
            <a:extLst>
              <a:ext uri="{FF2B5EF4-FFF2-40B4-BE49-F238E27FC236}">
                <a16:creationId xmlns:a16="http://schemas.microsoft.com/office/drawing/2014/main" id="{B491CFF6-4189-8A49-033C-CCBC54642034}"/>
              </a:ext>
            </a:extLst>
          </p:cNvPr>
          <p:cNvCxnSpPr>
            <a:cxnSpLocks/>
          </p:cNvCxnSpPr>
          <p:nvPr/>
        </p:nvCxnSpPr>
        <p:spPr>
          <a:xfrm flipH="1" flipV="1">
            <a:off x="7558549" y="2735826"/>
            <a:ext cx="848032" cy="464427"/>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630B5C-5F0D-EABB-2CDA-1C75480EE216}"/>
              </a:ext>
            </a:extLst>
          </p:cNvPr>
          <p:cNvSpPr txBox="1"/>
          <p:nvPr/>
        </p:nvSpPr>
        <p:spPr>
          <a:xfrm>
            <a:off x="811161" y="5080819"/>
            <a:ext cx="4976491" cy="369332"/>
          </a:xfrm>
          <a:prstGeom prst="rect">
            <a:avLst/>
          </a:prstGeom>
          <a:noFill/>
        </p:spPr>
        <p:txBody>
          <a:bodyPr wrap="none" rtlCol="0">
            <a:spAutoFit/>
          </a:bodyPr>
          <a:lstStyle/>
          <a:p>
            <a:r>
              <a:rPr lang="sv-SE" dirty="0"/>
              <a:t>Tryck på ’Enable Editing’ för att kunna skriva ut</a:t>
            </a:r>
            <a:endParaRPr lang="en-GB" dirty="0"/>
          </a:p>
        </p:txBody>
      </p:sp>
    </p:spTree>
    <p:extLst>
      <p:ext uri="{BB962C8B-B14F-4D97-AF65-F5344CB8AC3E}">
        <p14:creationId xmlns:p14="http://schemas.microsoft.com/office/powerpoint/2010/main" val="3310791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2" descr="http://aktivaseniorer.com/images/logo/aktiva_seniorer_vit_bg_386x240.jpg"/>
          <p:cNvPicPr/>
          <p:nvPr/>
        </p:nvPicPr>
        <p:blipFill>
          <a:blip r:embed="rId3">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
        <p:nvSpPr>
          <p:cNvPr id="6" name="Title 5">
            <a:extLst>
              <a:ext uri="{FF2B5EF4-FFF2-40B4-BE49-F238E27FC236}">
                <a16:creationId xmlns:a16="http://schemas.microsoft.com/office/drawing/2014/main" id="{CC949A02-4767-B004-2CB0-ABA2D92D41DD}"/>
              </a:ext>
            </a:extLst>
          </p:cNvPr>
          <p:cNvSpPr>
            <a:spLocks noGrp="1"/>
          </p:cNvSpPr>
          <p:nvPr>
            <p:ph type="title"/>
          </p:nvPr>
        </p:nvSpPr>
        <p:spPr>
          <a:xfrm>
            <a:off x="1295400" y="161426"/>
            <a:ext cx="9601200" cy="690765"/>
          </a:xfrm>
        </p:spPr>
        <p:txBody>
          <a:bodyPr>
            <a:noAutofit/>
          </a:bodyPr>
          <a:lstStyle/>
          <a:p>
            <a:r>
              <a:rPr lang="sv-SE" dirty="0"/>
              <a:t>Selektera, exportera och utskrift av anmälda</a:t>
            </a:r>
            <a:endParaRPr lang="en-GB" dirty="0"/>
          </a:p>
        </p:txBody>
      </p:sp>
      <p:sp>
        <p:nvSpPr>
          <p:cNvPr id="2" name="Slide Number Placeholder 1">
            <a:extLst>
              <a:ext uri="{FF2B5EF4-FFF2-40B4-BE49-F238E27FC236}">
                <a16:creationId xmlns:a16="http://schemas.microsoft.com/office/drawing/2014/main" id="{48B92142-CA40-35F4-2F15-F63128CF0CB5}"/>
              </a:ext>
            </a:extLst>
          </p:cNvPr>
          <p:cNvSpPr>
            <a:spLocks noGrp="1"/>
          </p:cNvSpPr>
          <p:nvPr>
            <p:ph type="sldNum" sz="quarter" idx="12"/>
          </p:nvPr>
        </p:nvSpPr>
        <p:spPr/>
        <p:txBody>
          <a:bodyPr/>
          <a:lstStyle/>
          <a:p>
            <a:fld id="{E31375A4-56A4-47D6-9801-1991572033F7}" type="slidenum">
              <a:rPr lang="en-US" smtClean="0"/>
              <a:t>78</a:t>
            </a:fld>
            <a:endParaRPr lang="en-US"/>
          </a:p>
        </p:txBody>
      </p:sp>
      <p:sp>
        <p:nvSpPr>
          <p:cNvPr id="5" name="TextBox 4">
            <a:extLst>
              <a:ext uri="{FF2B5EF4-FFF2-40B4-BE49-F238E27FC236}">
                <a16:creationId xmlns:a16="http://schemas.microsoft.com/office/drawing/2014/main" id="{ACF59368-7E7A-C3C9-ABBA-C5E831A04014}"/>
              </a:ext>
            </a:extLst>
          </p:cNvPr>
          <p:cNvSpPr txBox="1"/>
          <p:nvPr/>
        </p:nvSpPr>
        <p:spPr>
          <a:xfrm flipH="1">
            <a:off x="31461" y="503854"/>
            <a:ext cx="1089415" cy="338554"/>
          </a:xfrm>
          <a:prstGeom prst="rect">
            <a:avLst/>
          </a:prstGeom>
          <a:noFill/>
        </p:spPr>
        <p:txBody>
          <a:bodyPr wrap="square" rtlCol="0">
            <a:spAutoFit/>
          </a:bodyPr>
          <a:lstStyle/>
          <a:p>
            <a:r>
              <a:rPr lang="sv-SE" sz="1600" dirty="0"/>
              <a:t>Skövde</a:t>
            </a:r>
            <a:endParaRPr lang="en-GB" sz="1600" dirty="0"/>
          </a:p>
        </p:txBody>
      </p:sp>
      <p:sp>
        <p:nvSpPr>
          <p:cNvPr id="7" name="TextBox 6">
            <a:extLst>
              <a:ext uri="{FF2B5EF4-FFF2-40B4-BE49-F238E27FC236}">
                <a16:creationId xmlns:a16="http://schemas.microsoft.com/office/drawing/2014/main" id="{A427FCBB-9A4F-86ED-827A-5E554C5EBD42}"/>
              </a:ext>
            </a:extLst>
          </p:cNvPr>
          <p:cNvSpPr txBox="1"/>
          <p:nvPr/>
        </p:nvSpPr>
        <p:spPr>
          <a:xfrm>
            <a:off x="641555" y="1082974"/>
            <a:ext cx="5333511" cy="716350"/>
          </a:xfrm>
          <a:prstGeom prst="rect">
            <a:avLst/>
          </a:prstGeom>
          <a:noFill/>
        </p:spPr>
        <p:txBody>
          <a:bodyPr wrap="none" rtlCol="0">
            <a:spAutoFit/>
          </a:bodyPr>
          <a:lstStyle/>
          <a:p>
            <a:pPr>
              <a:lnSpc>
                <a:spcPct val="200000"/>
              </a:lnSpc>
            </a:pPr>
            <a:r>
              <a:rPr lang="sv-SE" sz="2400" dirty="0"/>
              <a:t>4. Exportera sökresultatet och skriv ut</a:t>
            </a:r>
            <a:endParaRPr lang="en-GB" sz="2400" dirty="0"/>
          </a:p>
        </p:txBody>
      </p:sp>
      <p:cxnSp>
        <p:nvCxnSpPr>
          <p:cNvPr id="12" name="Straight Arrow Connector 11">
            <a:extLst>
              <a:ext uri="{FF2B5EF4-FFF2-40B4-BE49-F238E27FC236}">
                <a16:creationId xmlns:a16="http://schemas.microsoft.com/office/drawing/2014/main" id="{B491CFF6-4189-8A49-033C-CCBC54642034}"/>
              </a:ext>
            </a:extLst>
          </p:cNvPr>
          <p:cNvCxnSpPr>
            <a:cxnSpLocks/>
          </p:cNvCxnSpPr>
          <p:nvPr/>
        </p:nvCxnSpPr>
        <p:spPr>
          <a:xfrm flipH="1">
            <a:off x="6044380" y="5176885"/>
            <a:ext cx="1093839"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49F61FF-7B45-AA38-3B39-24671B12246F}"/>
              </a:ext>
            </a:extLst>
          </p:cNvPr>
          <p:cNvPicPr>
            <a:picLocks noChangeAspect="1"/>
          </p:cNvPicPr>
          <p:nvPr/>
        </p:nvPicPr>
        <p:blipFill>
          <a:blip r:embed="rId4"/>
          <a:stretch>
            <a:fillRect/>
          </a:stretch>
        </p:blipFill>
        <p:spPr>
          <a:xfrm>
            <a:off x="718185" y="2429804"/>
            <a:ext cx="5377815" cy="3046095"/>
          </a:xfrm>
          <a:prstGeom prst="rect">
            <a:avLst/>
          </a:prstGeom>
        </p:spPr>
      </p:pic>
      <p:sp>
        <p:nvSpPr>
          <p:cNvPr id="9" name="TextBox 8">
            <a:extLst>
              <a:ext uri="{FF2B5EF4-FFF2-40B4-BE49-F238E27FC236}">
                <a16:creationId xmlns:a16="http://schemas.microsoft.com/office/drawing/2014/main" id="{8D2C5B9D-78D8-2A20-1BF7-B8FC1E1C0019}"/>
              </a:ext>
            </a:extLst>
          </p:cNvPr>
          <p:cNvSpPr txBox="1"/>
          <p:nvPr/>
        </p:nvSpPr>
        <p:spPr>
          <a:xfrm>
            <a:off x="718185" y="2030106"/>
            <a:ext cx="9802684" cy="369332"/>
          </a:xfrm>
          <a:prstGeom prst="rect">
            <a:avLst/>
          </a:prstGeom>
          <a:noFill/>
        </p:spPr>
        <p:txBody>
          <a:bodyPr wrap="none" rtlCol="0">
            <a:spAutoFit/>
          </a:bodyPr>
          <a:lstStyle/>
          <a:p>
            <a:r>
              <a:rPr lang="sv-SE" dirty="0"/>
              <a:t>Om du fick felmeddelande när du öppnade filen får du även detta meddelande, tryck på ’Close’</a:t>
            </a:r>
            <a:endParaRPr lang="en-GB" dirty="0"/>
          </a:p>
        </p:txBody>
      </p:sp>
      <p:sp>
        <p:nvSpPr>
          <p:cNvPr id="11" name="TextBox 10">
            <a:extLst>
              <a:ext uri="{FF2B5EF4-FFF2-40B4-BE49-F238E27FC236}">
                <a16:creationId xmlns:a16="http://schemas.microsoft.com/office/drawing/2014/main" id="{9B1E6364-EABE-751E-E08E-5336AEDA1822}"/>
              </a:ext>
            </a:extLst>
          </p:cNvPr>
          <p:cNvSpPr txBox="1"/>
          <p:nvPr/>
        </p:nvSpPr>
        <p:spPr>
          <a:xfrm>
            <a:off x="718185" y="5775026"/>
            <a:ext cx="4493538" cy="369332"/>
          </a:xfrm>
          <a:prstGeom prst="rect">
            <a:avLst/>
          </a:prstGeom>
          <a:noFill/>
        </p:spPr>
        <p:txBody>
          <a:bodyPr wrap="none" rtlCol="0">
            <a:spAutoFit/>
          </a:bodyPr>
          <a:lstStyle/>
          <a:p>
            <a:r>
              <a:rPr lang="sv-SE" dirty="0"/>
              <a:t>Nu kan du ändra i Excel-filen och skriva ut</a:t>
            </a:r>
            <a:endParaRPr lang="en-GB" dirty="0"/>
          </a:p>
        </p:txBody>
      </p:sp>
    </p:spTree>
    <p:extLst>
      <p:ext uri="{BB962C8B-B14F-4D97-AF65-F5344CB8AC3E}">
        <p14:creationId xmlns:p14="http://schemas.microsoft.com/office/powerpoint/2010/main" val="1396205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F641-447C-488A-0FA6-C5B913E82E7C}"/>
              </a:ext>
            </a:extLst>
          </p:cNvPr>
          <p:cNvSpPr>
            <a:spLocks noGrp="1"/>
          </p:cNvSpPr>
          <p:nvPr>
            <p:ph type="title"/>
          </p:nvPr>
        </p:nvSpPr>
        <p:spPr>
          <a:xfrm>
            <a:off x="1295400" y="503854"/>
            <a:ext cx="9601200" cy="500602"/>
          </a:xfrm>
        </p:spPr>
        <p:txBody>
          <a:bodyPr>
            <a:normAutofit fontScale="90000"/>
          </a:bodyPr>
          <a:lstStyle/>
          <a:p>
            <a:r>
              <a:rPr lang="sv-SE" dirty="0"/>
              <a:t>Rutin vid årsskifte</a:t>
            </a:r>
            <a:endParaRPr lang="en-GB" dirty="0"/>
          </a:p>
        </p:txBody>
      </p:sp>
      <p:sp>
        <p:nvSpPr>
          <p:cNvPr id="3" name="Slide Number Placeholder 2">
            <a:extLst>
              <a:ext uri="{FF2B5EF4-FFF2-40B4-BE49-F238E27FC236}">
                <a16:creationId xmlns:a16="http://schemas.microsoft.com/office/drawing/2014/main" id="{8CEBC9A3-AE74-095B-C8E7-672B5992FBE8}"/>
              </a:ext>
            </a:extLst>
          </p:cNvPr>
          <p:cNvSpPr>
            <a:spLocks noGrp="1"/>
          </p:cNvSpPr>
          <p:nvPr>
            <p:ph type="sldNum" sz="quarter" idx="12"/>
          </p:nvPr>
        </p:nvSpPr>
        <p:spPr/>
        <p:txBody>
          <a:bodyPr/>
          <a:lstStyle/>
          <a:p>
            <a:fld id="{E31375A4-56A4-47D6-9801-1991572033F7}" type="slidenum">
              <a:rPr lang="en-US" smtClean="0"/>
              <a:t>79</a:t>
            </a:fld>
            <a:endParaRPr lang="en-US"/>
          </a:p>
        </p:txBody>
      </p:sp>
      <p:sp>
        <p:nvSpPr>
          <p:cNvPr id="4" name="TextBox 3">
            <a:extLst>
              <a:ext uri="{FF2B5EF4-FFF2-40B4-BE49-F238E27FC236}">
                <a16:creationId xmlns:a16="http://schemas.microsoft.com/office/drawing/2014/main" id="{37ED31B0-3B9E-F333-50E9-A898861AD8D4}"/>
              </a:ext>
            </a:extLst>
          </p:cNvPr>
          <p:cNvSpPr txBox="1"/>
          <p:nvPr/>
        </p:nvSpPr>
        <p:spPr>
          <a:xfrm>
            <a:off x="368709" y="1004456"/>
            <a:ext cx="9623275" cy="2534027"/>
          </a:xfrm>
          <a:prstGeom prst="rect">
            <a:avLst/>
          </a:prstGeom>
          <a:noFill/>
        </p:spPr>
        <p:txBody>
          <a:bodyPr wrap="none" rtlCol="0">
            <a:spAutoFit/>
          </a:bodyPr>
          <a:lstStyle/>
          <a:p>
            <a:pPr>
              <a:lnSpc>
                <a:spcPct val="150000"/>
              </a:lnSpc>
            </a:pPr>
            <a:r>
              <a:rPr lang="sv-SE" dirty="0"/>
              <a:t>1. Makulera gammal information </a:t>
            </a:r>
          </a:p>
          <a:p>
            <a:pPr marL="800100" lvl="1" indent="-342900">
              <a:lnSpc>
                <a:spcPct val="150000"/>
              </a:lnSpc>
              <a:buFont typeface="+mj-lt"/>
              <a:buAutoNum type="alphaLcPeriod"/>
            </a:pPr>
            <a:r>
              <a:rPr lang="sv-SE" dirty="0"/>
              <a:t>Wordpress. Makulera rapporter äldre än 2 år (se instruktion) </a:t>
            </a:r>
          </a:p>
          <a:p>
            <a:pPr marL="800100" lvl="1" indent="-342900">
              <a:lnSpc>
                <a:spcPct val="150000"/>
              </a:lnSpc>
              <a:buFont typeface="+mj-lt"/>
              <a:buAutoNum type="alphaLcPeriod"/>
            </a:pPr>
            <a:r>
              <a:rPr lang="sv-SE" dirty="0"/>
              <a:t>Mina aktiviteter. Alla poster sparas med tanke på koppling till Visma</a:t>
            </a:r>
          </a:p>
          <a:p>
            <a:pPr>
              <a:lnSpc>
                <a:spcPct val="150000"/>
              </a:lnSpc>
            </a:pPr>
            <a:r>
              <a:rPr lang="sv-SE" dirty="0"/>
              <a:t>2. Skapa nytt aktivitetsblock för nya året. </a:t>
            </a:r>
          </a:p>
          <a:p>
            <a:pPr>
              <a:lnSpc>
                <a:spcPct val="150000"/>
              </a:lnSpc>
            </a:pPr>
            <a:r>
              <a:rPr lang="sv-SE" b="0" i="0" u="none" strike="noStrike" dirty="0">
                <a:solidFill>
                  <a:srgbClr val="00B0F0"/>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Admin</a:t>
            </a:r>
            <a:r>
              <a:rPr lang="sv-SE" b="0" i="0" dirty="0">
                <a:solidFill>
                  <a:srgbClr val="00B0F0"/>
                </a:solidFill>
                <a:effectLst/>
                <a:latin typeface="helvetica" panose="020B0604020202020204" pitchFamily="34" charset="0"/>
              </a:rPr>
              <a:t>  &gt;  </a:t>
            </a:r>
            <a:r>
              <a:rPr lang="sv-SE" b="0" i="0" u="none" strike="noStrike" dirty="0">
                <a:solidFill>
                  <a:srgbClr val="00B0F0"/>
                </a:solidFill>
                <a:effectLst/>
                <a:latin typeface="helvetica" panose="020B0604020202020204" pitchFamily="34" charset="0"/>
                <a:hlinkClick r:id="rId4">
                  <a:extLst>
                    <a:ext uri="{A12FA001-AC4F-418D-AE19-62706E023703}">
                      <ahyp:hlinkClr xmlns:ahyp="http://schemas.microsoft.com/office/drawing/2018/hyperlinkcolor" val="tx"/>
                    </a:ext>
                  </a:extLst>
                </a:hlinkClick>
              </a:rPr>
              <a:t>Aktiviteter</a:t>
            </a:r>
            <a:r>
              <a:rPr lang="sv-SE" b="0" i="0" dirty="0">
                <a:solidFill>
                  <a:srgbClr val="00B0F0"/>
                </a:solidFill>
                <a:effectLst/>
                <a:latin typeface="helvetica" panose="020B0604020202020204" pitchFamily="34" charset="0"/>
              </a:rPr>
              <a:t>  &gt;  </a:t>
            </a:r>
            <a:r>
              <a:rPr lang="sv-SE" b="0" i="0" u="none" strike="noStrike" dirty="0">
                <a:solidFill>
                  <a:srgbClr val="00B0F0"/>
                </a:solidFill>
                <a:effectLst/>
                <a:latin typeface="helvetica" panose="020B0604020202020204" pitchFamily="34" charset="0"/>
                <a:hlinkClick r:id="rId5">
                  <a:extLst>
                    <a:ext uri="{A12FA001-AC4F-418D-AE19-62706E023703}">
                      <ahyp:hlinkClr xmlns:ahyp="http://schemas.microsoft.com/office/drawing/2018/hyperlinkcolor" val="tx"/>
                    </a:ext>
                  </a:extLst>
                </a:hlinkClick>
              </a:rPr>
              <a:t>Inställningar &amp; shop</a:t>
            </a:r>
            <a:r>
              <a:rPr lang="sv-SE" b="0" i="0" dirty="0">
                <a:solidFill>
                  <a:srgbClr val="00B0F0"/>
                </a:solidFill>
                <a:effectLst/>
                <a:latin typeface="helvetica" panose="020B0604020202020204" pitchFamily="34" charset="0"/>
              </a:rPr>
              <a:t>  &gt;  </a:t>
            </a:r>
            <a:r>
              <a:rPr lang="sv-SE" b="0" i="0" u="none" strike="noStrike" dirty="0">
                <a:solidFill>
                  <a:srgbClr val="00B0F0"/>
                </a:solidFill>
                <a:effectLst/>
                <a:latin typeface="helvetica" panose="020B0604020202020204" pitchFamily="34" charset="0"/>
                <a:hlinkClick r:id="rId6">
                  <a:extLst>
                    <a:ext uri="{A12FA001-AC4F-418D-AE19-62706E023703}">
                      <ahyp:hlinkClr xmlns:ahyp="http://schemas.microsoft.com/office/drawing/2018/hyperlinkcolor" val="tx"/>
                    </a:ext>
                  </a:extLst>
                </a:hlinkClick>
              </a:rPr>
              <a:t>Aktivitetsgrupper</a:t>
            </a:r>
            <a:r>
              <a:rPr lang="sv-SE" b="0" i="0" dirty="0">
                <a:solidFill>
                  <a:srgbClr val="00B0F0"/>
                </a:solidFill>
                <a:effectLst/>
                <a:latin typeface="helvetica" panose="020B0604020202020204" pitchFamily="34" charset="0"/>
              </a:rPr>
              <a:t>  &gt;  Redigera aktivitetsgrupp</a:t>
            </a:r>
            <a:endParaRPr lang="sv-SE" dirty="0">
              <a:solidFill>
                <a:srgbClr val="00B0F0"/>
              </a:solidFill>
            </a:endParaRPr>
          </a:p>
          <a:p>
            <a:pPr>
              <a:lnSpc>
                <a:spcPct val="150000"/>
              </a:lnSpc>
            </a:pPr>
            <a:r>
              <a:rPr lang="sv-SE" dirty="0"/>
              <a:t>3. Uppdatera ’mall-aktiviteterna’. Justera ’Titel’, ’Adminkod’, ’1-Block’, ’7-Verksamhetsår’</a:t>
            </a:r>
            <a:endParaRPr lang="en-GB" dirty="0"/>
          </a:p>
        </p:txBody>
      </p:sp>
      <p:pic>
        <p:nvPicPr>
          <p:cNvPr id="5" name="Bildobjekt 2" descr="http://aktivaseniorer.com/images/logo/aktiva_seniorer_vit_bg_386x240.jpg">
            <a:extLst>
              <a:ext uri="{FF2B5EF4-FFF2-40B4-BE49-F238E27FC236}">
                <a16:creationId xmlns:a16="http://schemas.microsoft.com/office/drawing/2014/main" id="{1F0896F9-3804-39A1-AD1F-B70D6C44643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74444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FEC0E4-D24C-DAC2-1F5E-582D92E7B179}"/>
              </a:ext>
            </a:extLst>
          </p:cNvPr>
          <p:cNvSpPr txBox="1"/>
          <p:nvPr/>
        </p:nvSpPr>
        <p:spPr>
          <a:xfrm>
            <a:off x="1343891" y="1824617"/>
            <a:ext cx="10079182" cy="3416320"/>
          </a:xfrm>
          <a:prstGeom prst="rect">
            <a:avLst/>
          </a:prstGeom>
          <a:noFill/>
        </p:spPr>
        <p:txBody>
          <a:bodyPr wrap="square">
            <a:spAutoFit/>
          </a:bodyPr>
          <a:lstStyle/>
          <a:p>
            <a:r>
              <a:rPr lang="en-GB" sz="2400" dirty="0" err="1">
                <a:effectLst/>
                <a:ea typeface="Times New Roman" panose="02020603050405020304" pitchFamily="18" charset="0"/>
              </a:rPr>
              <a:t>Vad</a:t>
            </a:r>
            <a:r>
              <a:rPr lang="en-GB" sz="2400" dirty="0">
                <a:effectLst/>
                <a:ea typeface="Times New Roman" panose="02020603050405020304" pitchFamily="18" charset="0"/>
              </a:rPr>
              <a:t> </a:t>
            </a:r>
            <a:r>
              <a:rPr lang="en-GB" sz="2400" dirty="0" err="1">
                <a:effectLst/>
                <a:ea typeface="Times New Roman" panose="02020603050405020304" pitchFamily="18" charset="0"/>
              </a:rPr>
              <a:t>är</a:t>
            </a:r>
            <a:r>
              <a:rPr lang="en-GB" sz="2400" dirty="0">
                <a:effectLst/>
                <a:ea typeface="Times New Roman" panose="02020603050405020304" pitchFamily="18" charset="0"/>
              </a:rPr>
              <a:t> WordPress? I </a:t>
            </a:r>
            <a:r>
              <a:rPr lang="en-GB" sz="2400" dirty="0" err="1">
                <a:effectLst/>
                <a:ea typeface="Times New Roman" panose="02020603050405020304" pitchFamily="18" charset="0"/>
              </a:rPr>
              <a:t>grunden</a:t>
            </a:r>
            <a:r>
              <a:rPr lang="en-GB" sz="2400" dirty="0">
                <a:effectLst/>
                <a:ea typeface="Times New Roman" panose="02020603050405020304" pitchFamily="18" charset="0"/>
              </a:rPr>
              <a:t> </a:t>
            </a:r>
            <a:r>
              <a:rPr lang="en-GB" sz="2400" dirty="0" err="1">
                <a:effectLst/>
                <a:ea typeface="Times New Roman" panose="02020603050405020304" pitchFamily="18" charset="0"/>
              </a:rPr>
              <a:t>är</a:t>
            </a:r>
            <a:r>
              <a:rPr lang="en-GB" sz="2400" dirty="0">
                <a:effectLst/>
                <a:ea typeface="Times New Roman" panose="02020603050405020304" pitchFamily="18" charset="0"/>
              </a:rPr>
              <a:t> WordPress det </a:t>
            </a:r>
            <a:r>
              <a:rPr lang="en-GB" sz="2400" dirty="0" err="1">
                <a:effectLst/>
                <a:ea typeface="Times New Roman" panose="02020603050405020304" pitchFamily="18" charset="0"/>
              </a:rPr>
              <a:t>enklaste</a:t>
            </a:r>
            <a:r>
              <a:rPr lang="en-GB" sz="2400" dirty="0">
                <a:effectLst/>
                <a:ea typeface="Times New Roman" panose="02020603050405020304" pitchFamily="18" charset="0"/>
              </a:rPr>
              <a:t> </a:t>
            </a:r>
            <a:r>
              <a:rPr lang="en-GB" sz="2400" dirty="0" err="1">
                <a:effectLst/>
                <a:ea typeface="Times New Roman" panose="02020603050405020304" pitchFamily="18" charset="0"/>
              </a:rPr>
              <a:t>och</a:t>
            </a:r>
            <a:r>
              <a:rPr lang="en-GB" sz="2400" dirty="0">
                <a:effectLst/>
                <a:ea typeface="Times New Roman" panose="02020603050405020304" pitchFamily="18" charset="0"/>
              </a:rPr>
              <a:t> </a:t>
            </a:r>
            <a:r>
              <a:rPr lang="en-GB" sz="2400" dirty="0" err="1">
                <a:effectLst/>
                <a:ea typeface="Times New Roman" panose="02020603050405020304" pitchFamily="18" charset="0"/>
              </a:rPr>
              <a:t>mest</a:t>
            </a:r>
            <a:r>
              <a:rPr lang="en-GB" sz="2400" dirty="0">
                <a:effectLst/>
                <a:ea typeface="Times New Roman" panose="02020603050405020304" pitchFamily="18" charset="0"/>
              </a:rPr>
              <a:t> </a:t>
            </a:r>
            <a:r>
              <a:rPr lang="en-GB" sz="2400" dirty="0" err="1">
                <a:effectLst/>
                <a:ea typeface="Times New Roman" panose="02020603050405020304" pitchFamily="18" charset="0"/>
              </a:rPr>
              <a:t>populära</a:t>
            </a:r>
            <a:r>
              <a:rPr lang="en-GB" sz="2400" dirty="0">
                <a:effectLst/>
                <a:ea typeface="Times New Roman" panose="02020603050405020304" pitchFamily="18" charset="0"/>
              </a:rPr>
              <a:t> </a:t>
            </a:r>
            <a:r>
              <a:rPr lang="en-GB" sz="2400" dirty="0" err="1">
                <a:effectLst/>
                <a:ea typeface="Times New Roman" panose="02020603050405020304" pitchFamily="18" charset="0"/>
              </a:rPr>
              <a:t>sättet</a:t>
            </a:r>
            <a:r>
              <a:rPr lang="en-GB" sz="2400" dirty="0">
                <a:effectLst/>
                <a:ea typeface="Times New Roman" panose="02020603050405020304" pitchFamily="18" charset="0"/>
              </a:rPr>
              <a:t> för </a:t>
            </a:r>
            <a:r>
              <a:rPr lang="en-GB" sz="2400" dirty="0" err="1">
                <a:effectLst/>
                <a:ea typeface="Times New Roman" panose="02020603050405020304" pitchFamily="18" charset="0"/>
              </a:rPr>
              <a:t>att</a:t>
            </a:r>
            <a:r>
              <a:rPr lang="en-GB" sz="2400" dirty="0">
                <a:effectLst/>
                <a:ea typeface="Times New Roman" panose="02020603050405020304" pitchFamily="18" charset="0"/>
              </a:rPr>
              <a:t> </a:t>
            </a:r>
            <a:r>
              <a:rPr lang="en-GB" sz="2400" dirty="0" err="1">
                <a:effectLst/>
                <a:ea typeface="Times New Roman" panose="02020603050405020304" pitchFamily="18" charset="0"/>
              </a:rPr>
              <a:t>skapa</a:t>
            </a:r>
            <a:r>
              <a:rPr lang="en-GB" sz="2400" dirty="0">
                <a:effectLst/>
                <a:ea typeface="Times New Roman" panose="02020603050405020304" pitchFamily="18" charset="0"/>
              </a:rPr>
              <a:t> din </a:t>
            </a:r>
            <a:r>
              <a:rPr lang="en-GB" sz="2400" dirty="0" err="1">
                <a:effectLst/>
                <a:ea typeface="Times New Roman" panose="02020603050405020304" pitchFamily="18" charset="0"/>
              </a:rPr>
              <a:t>egen</a:t>
            </a:r>
            <a:r>
              <a:rPr lang="en-GB" sz="2400" dirty="0">
                <a:effectLst/>
                <a:ea typeface="Times New Roman" panose="02020603050405020304" pitchFamily="18" charset="0"/>
              </a:rPr>
              <a:t> </a:t>
            </a:r>
            <a:r>
              <a:rPr lang="en-GB" sz="2400" dirty="0" err="1">
                <a:effectLst/>
                <a:ea typeface="Times New Roman" panose="02020603050405020304" pitchFamily="18" charset="0"/>
              </a:rPr>
              <a:t>webbplats</a:t>
            </a:r>
            <a:r>
              <a:rPr lang="en-GB" sz="2400" dirty="0">
                <a:effectLst/>
                <a:ea typeface="Times New Roman" panose="02020603050405020304" pitchFamily="18" charset="0"/>
              </a:rPr>
              <a:t> </a:t>
            </a:r>
            <a:r>
              <a:rPr lang="en-GB" sz="2400" dirty="0" err="1">
                <a:effectLst/>
                <a:ea typeface="Times New Roman" panose="02020603050405020304" pitchFamily="18" charset="0"/>
              </a:rPr>
              <a:t>eller</a:t>
            </a:r>
            <a:r>
              <a:rPr lang="en-GB" sz="2400" dirty="0">
                <a:effectLst/>
                <a:ea typeface="Times New Roman" panose="02020603050405020304" pitchFamily="18" charset="0"/>
              </a:rPr>
              <a:t> </a:t>
            </a:r>
            <a:r>
              <a:rPr lang="en-GB" sz="2400" dirty="0" err="1">
                <a:effectLst/>
                <a:ea typeface="Times New Roman" panose="02020603050405020304" pitchFamily="18" charset="0"/>
              </a:rPr>
              <a:t>blogg</a:t>
            </a:r>
            <a:r>
              <a:rPr lang="en-GB" sz="2400" dirty="0">
                <a:effectLst/>
                <a:ea typeface="Times New Roman" panose="02020603050405020304" pitchFamily="18" charset="0"/>
              </a:rPr>
              <a:t>. I </a:t>
            </a:r>
            <a:r>
              <a:rPr lang="en-GB" sz="2400" dirty="0" err="1">
                <a:effectLst/>
                <a:ea typeface="Times New Roman" panose="02020603050405020304" pitchFamily="18" charset="0"/>
              </a:rPr>
              <a:t>själva</a:t>
            </a:r>
            <a:r>
              <a:rPr lang="en-GB" sz="2400" dirty="0">
                <a:effectLst/>
                <a:ea typeface="Times New Roman" panose="02020603050405020304" pitchFamily="18" charset="0"/>
              </a:rPr>
              <a:t> </a:t>
            </a:r>
            <a:r>
              <a:rPr lang="en-GB" sz="2400" dirty="0" err="1">
                <a:effectLst/>
                <a:ea typeface="Times New Roman" panose="02020603050405020304" pitchFamily="18" charset="0"/>
              </a:rPr>
              <a:t>verket</a:t>
            </a:r>
            <a:r>
              <a:rPr lang="en-GB" sz="2400" dirty="0">
                <a:effectLst/>
                <a:ea typeface="Times New Roman" panose="02020603050405020304" pitchFamily="18" charset="0"/>
              </a:rPr>
              <a:t> </a:t>
            </a:r>
            <a:r>
              <a:rPr lang="en-GB" sz="2400" dirty="0" err="1">
                <a:effectLst/>
                <a:ea typeface="Times New Roman" panose="02020603050405020304" pitchFamily="18" charset="0"/>
              </a:rPr>
              <a:t>används</a:t>
            </a:r>
            <a:r>
              <a:rPr lang="en-GB" sz="2400" dirty="0">
                <a:effectLst/>
                <a:ea typeface="Times New Roman" panose="02020603050405020304" pitchFamily="18" charset="0"/>
              </a:rPr>
              <a:t> WordPress </a:t>
            </a:r>
            <a:r>
              <a:rPr lang="en-GB" sz="2400" dirty="0" err="1">
                <a:effectLst/>
                <a:ea typeface="Times New Roman" panose="02020603050405020304" pitchFamily="18" charset="0"/>
              </a:rPr>
              <a:t>i</a:t>
            </a:r>
            <a:r>
              <a:rPr lang="en-GB" sz="2400" dirty="0">
                <a:effectLst/>
                <a:ea typeface="Times New Roman" panose="02020603050405020304" pitchFamily="18" charset="0"/>
              </a:rPr>
              <a:t> över 43.3% </a:t>
            </a:r>
            <a:r>
              <a:rPr lang="en-GB" sz="2400" dirty="0" err="1">
                <a:effectLst/>
                <a:ea typeface="Times New Roman" panose="02020603050405020304" pitchFamily="18" charset="0"/>
              </a:rPr>
              <a:t>av</a:t>
            </a:r>
            <a:r>
              <a:rPr lang="en-GB" sz="2400" dirty="0">
                <a:effectLst/>
                <a:ea typeface="Times New Roman" panose="02020603050405020304" pitchFamily="18" charset="0"/>
              </a:rPr>
              <a:t> </a:t>
            </a:r>
            <a:r>
              <a:rPr lang="en-GB" sz="2400" dirty="0" err="1">
                <a:effectLst/>
                <a:ea typeface="Times New Roman" panose="02020603050405020304" pitchFamily="18" charset="0"/>
              </a:rPr>
              <a:t>alla</a:t>
            </a:r>
            <a:r>
              <a:rPr lang="en-GB" sz="2400" dirty="0">
                <a:effectLst/>
                <a:ea typeface="Times New Roman" panose="02020603050405020304" pitchFamily="18" charset="0"/>
              </a:rPr>
              <a:t> </a:t>
            </a:r>
            <a:r>
              <a:rPr lang="en-GB" sz="2400" dirty="0" err="1">
                <a:effectLst/>
                <a:ea typeface="Times New Roman" panose="02020603050405020304" pitchFamily="18" charset="0"/>
              </a:rPr>
              <a:t>webbplatser</a:t>
            </a:r>
            <a:r>
              <a:rPr lang="en-GB" sz="2400" dirty="0">
                <a:effectLst/>
                <a:ea typeface="Times New Roman" panose="02020603050405020304" pitchFamily="18" charset="0"/>
              </a:rPr>
              <a:t> </a:t>
            </a:r>
            <a:r>
              <a:rPr lang="en-GB" sz="2400" dirty="0" err="1">
                <a:effectLst/>
                <a:ea typeface="Times New Roman" panose="02020603050405020304" pitchFamily="18" charset="0"/>
              </a:rPr>
              <a:t>på</a:t>
            </a:r>
            <a:r>
              <a:rPr lang="en-GB" sz="2400" dirty="0">
                <a:effectLst/>
                <a:ea typeface="Times New Roman" panose="02020603050405020304" pitchFamily="18" charset="0"/>
              </a:rPr>
              <a:t> Internet. Mer </a:t>
            </a:r>
            <a:r>
              <a:rPr lang="en-GB" sz="2400" dirty="0" err="1">
                <a:effectLst/>
                <a:ea typeface="Times New Roman" panose="02020603050405020304" pitchFamily="18" charset="0"/>
              </a:rPr>
              <a:t>än</a:t>
            </a:r>
            <a:r>
              <a:rPr lang="en-GB" sz="2400" dirty="0">
                <a:effectLst/>
                <a:ea typeface="Times New Roman" panose="02020603050405020304" pitchFamily="18" charset="0"/>
              </a:rPr>
              <a:t> </a:t>
            </a:r>
            <a:r>
              <a:rPr lang="en-GB" sz="2400" dirty="0" err="1">
                <a:effectLst/>
                <a:ea typeface="Times New Roman" panose="02020603050405020304" pitchFamily="18" charset="0"/>
              </a:rPr>
              <a:t>en</a:t>
            </a:r>
            <a:r>
              <a:rPr lang="en-GB" sz="2400" dirty="0">
                <a:effectLst/>
                <a:ea typeface="Times New Roman" panose="02020603050405020304" pitchFamily="18" charset="0"/>
              </a:rPr>
              <a:t> </a:t>
            </a:r>
            <a:r>
              <a:rPr lang="en-GB" sz="2400" dirty="0" err="1">
                <a:effectLst/>
                <a:ea typeface="Times New Roman" panose="02020603050405020304" pitchFamily="18" charset="0"/>
              </a:rPr>
              <a:t>av</a:t>
            </a:r>
            <a:r>
              <a:rPr lang="en-GB" sz="2400" dirty="0">
                <a:effectLst/>
                <a:ea typeface="Times New Roman" panose="02020603050405020304" pitchFamily="18" charset="0"/>
              </a:rPr>
              <a:t> </a:t>
            </a:r>
            <a:r>
              <a:rPr lang="en-GB" sz="2400" dirty="0" err="1">
                <a:effectLst/>
                <a:ea typeface="Times New Roman" panose="02020603050405020304" pitchFamily="18" charset="0"/>
              </a:rPr>
              <a:t>fyra</a:t>
            </a:r>
            <a:r>
              <a:rPr lang="en-GB" sz="2400" dirty="0">
                <a:effectLst/>
                <a:ea typeface="Times New Roman" panose="02020603050405020304" pitchFamily="18" charset="0"/>
              </a:rPr>
              <a:t> </a:t>
            </a:r>
            <a:r>
              <a:rPr lang="en-GB" sz="2400" dirty="0" err="1">
                <a:effectLst/>
                <a:ea typeface="Times New Roman" panose="02020603050405020304" pitchFamily="18" charset="0"/>
              </a:rPr>
              <a:t>webbplatser</a:t>
            </a:r>
            <a:r>
              <a:rPr lang="en-GB" sz="2400" dirty="0">
                <a:effectLst/>
                <a:ea typeface="Times New Roman" panose="02020603050405020304" pitchFamily="18" charset="0"/>
              </a:rPr>
              <a:t> </a:t>
            </a:r>
            <a:r>
              <a:rPr lang="en-GB" sz="2400" dirty="0" err="1">
                <a:effectLst/>
                <a:ea typeface="Times New Roman" panose="02020603050405020304" pitchFamily="18" charset="0"/>
              </a:rPr>
              <a:t>som</a:t>
            </a:r>
            <a:r>
              <a:rPr lang="en-GB" sz="2400" dirty="0">
                <a:effectLst/>
                <a:ea typeface="Times New Roman" panose="02020603050405020304" pitchFamily="18" charset="0"/>
              </a:rPr>
              <a:t> du </a:t>
            </a:r>
            <a:r>
              <a:rPr lang="en-GB" sz="2400" dirty="0" err="1">
                <a:effectLst/>
                <a:ea typeface="Times New Roman" panose="02020603050405020304" pitchFamily="18" charset="0"/>
              </a:rPr>
              <a:t>besöker</a:t>
            </a:r>
            <a:r>
              <a:rPr lang="en-GB" sz="2400" dirty="0">
                <a:effectLst/>
                <a:ea typeface="Times New Roman" panose="02020603050405020304" pitchFamily="18" charset="0"/>
              </a:rPr>
              <a:t> </a:t>
            </a:r>
            <a:r>
              <a:rPr lang="en-GB" sz="2400" dirty="0" err="1">
                <a:effectLst/>
                <a:ea typeface="Times New Roman" panose="02020603050405020304" pitchFamily="18" charset="0"/>
              </a:rPr>
              <a:t>drivs</a:t>
            </a:r>
            <a:r>
              <a:rPr lang="en-GB" sz="2400" dirty="0">
                <a:effectLst/>
                <a:ea typeface="Times New Roman" panose="02020603050405020304" pitchFamily="18" charset="0"/>
              </a:rPr>
              <a:t> </a:t>
            </a:r>
            <a:r>
              <a:rPr lang="en-GB" sz="2400" dirty="0" err="1">
                <a:effectLst/>
                <a:ea typeface="Times New Roman" panose="02020603050405020304" pitchFamily="18" charset="0"/>
              </a:rPr>
              <a:t>sannolikt</a:t>
            </a:r>
            <a:r>
              <a:rPr lang="en-GB" sz="2400" dirty="0">
                <a:effectLst/>
                <a:ea typeface="Times New Roman" panose="02020603050405020304" pitchFamily="18" charset="0"/>
              </a:rPr>
              <a:t> </a:t>
            </a:r>
            <a:r>
              <a:rPr lang="en-GB" sz="2400" dirty="0" err="1">
                <a:effectLst/>
                <a:ea typeface="Times New Roman" panose="02020603050405020304" pitchFamily="18" charset="0"/>
              </a:rPr>
              <a:t>av</a:t>
            </a:r>
            <a:r>
              <a:rPr lang="en-GB" sz="2400" dirty="0">
                <a:effectLst/>
                <a:ea typeface="Times New Roman" panose="02020603050405020304" pitchFamily="18" charset="0"/>
              </a:rPr>
              <a:t> WordPress.</a:t>
            </a:r>
          </a:p>
          <a:p>
            <a:r>
              <a:rPr lang="en-GB" sz="2400" dirty="0" err="1">
                <a:effectLst/>
                <a:ea typeface="Times New Roman" panose="02020603050405020304" pitchFamily="18" charset="0"/>
              </a:rPr>
              <a:t>På</a:t>
            </a:r>
            <a:r>
              <a:rPr lang="en-GB" sz="2400" dirty="0">
                <a:effectLst/>
                <a:ea typeface="Times New Roman" panose="02020603050405020304" pitchFamily="18" charset="0"/>
              </a:rPr>
              <a:t> </a:t>
            </a:r>
            <a:r>
              <a:rPr lang="en-GB" sz="2400" dirty="0" err="1">
                <a:effectLst/>
                <a:ea typeface="Times New Roman" panose="02020603050405020304" pitchFamily="18" charset="0"/>
              </a:rPr>
              <a:t>en</a:t>
            </a:r>
            <a:r>
              <a:rPr lang="en-GB" sz="2400" dirty="0">
                <a:effectLst/>
                <a:ea typeface="Times New Roman" panose="02020603050405020304" pitchFamily="18" charset="0"/>
              </a:rPr>
              <a:t> </a:t>
            </a:r>
            <a:r>
              <a:rPr lang="en-GB" sz="2400" dirty="0" err="1">
                <a:effectLst/>
                <a:ea typeface="Times New Roman" panose="02020603050405020304" pitchFamily="18" charset="0"/>
              </a:rPr>
              <a:t>något</a:t>
            </a:r>
            <a:r>
              <a:rPr lang="en-GB" sz="2400" dirty="0">
                <a:effectLst/>
                <a:ea typeface="Times New Roman" panose="02020603050405020304" pitchFamily="18" charset="0"/>
              </a:rPr>
              <a:t> </a:t>
            </a:r>
            <a:r>
              <a:rPr lang="en-GB" sz="2400" dirty="0" err="1">
                <a:effectLst/>
                <a:ea typeface="Times New Roman" panose="02020603050405020304" pitchFamily="18" charset="0"/>
              </a:rPr>
              <a:t>mer</a:t>
            </a:r>
            <a:r>
              <a:rPr lang="en-GB" sz="2400" dirty="0">
                <a:effectLst/>
                <a:ea typeface="Times New Roman" panose="02020603050405020304" pitchFamily="18" charset="0"/>
              </a:rPr>
              <a:t> </a:t>
            </a:r>
            <a:r>
              <a:rPr lang="en-GB" sz="2400" dirty="0" err="1">
                <a:effectLst/>
                <a:ea typeface="Times New Roman" panose="02020603050405020304" pitchFamily="18" charset="0"/>
              </a:rPr>
              <a:t>teknisk</a:t>
            </a:r>
            <a:r>
              <a:rPr lang="en-GB" sz="2400" dirty="0">
                <a:effectLst/>
                <a:ea typeface="Times New Roman" panose="02020603050405020304" pitchFamily="18" charset="0"/>
              </a:rPr>
              <a:t> </a:t>
            </a:r>
            <a:r>
              <a:rPr lang="en-GB" sz="2400" dirty="0" err="1">
                <a:effectLst/>
                <a:ea typeface="Times New Roman" panose="02020603050405020304" pitchFamily="18" charset="0"/>
              </a:rPr>
              <a:t>nivå</a:t>
            </a:r>
            <a:r>
              <a:rPr lang="en-GB" sz="2400" dirty="0">
                <a:effectLst/>
                <a:ea typeface="Times New Roman" panose="02020603050405020304" pitchFamily="18" charset="0"/>
              </a:rPr>
              <a:t> </a:t>
            </a:r>
            <a:r>
              <a:rPr lang="en-GB" sz="2400" dirty="0" err="1">
                <a:effectLst/>
                <a:ea typeface="Times New Roman" panose="02020603050405020304" pitchFamily="18" charset="0"/>
              </a:rPr>
              <a:t>är</a:t>
            </a:r>
            <a:r>
              <a:rPr lang="en-GB" sz="2400" dirty="0">
                <a:effectLst/>
                <a:ea typeface="Times New Roman" panose="02020603050405020304" pitchFamily="18" charset="0"/>
              </a:rPr>
              <a:t> WordPress </a:t>
            </a:r>
            <a:r>
              <a:rPr lang="en-GB" sz="2400" dirty="0" err="1">
                <a:effectLst/>
                <a:ea typeface="Times New Roman" panose="02020603050405020304" pitchFamily="18" charset="0"/>
              </a:rPr>
              <a:t>ett</a:t>
            </a:r>
            <a:r>
              <a:rPr lang="en-GB" sz="2400" dirty="0">
                <a:effectLst/>
                <a:ea typeface="Times New Roman" panose="02020603050405020304" pitchFamily="18" charset="0"/>
              </a:rPr>
              <a:t> </a:t>
            </a:r>
            <a:r>
              <a:rPr lang="en-GB" sz="2400" u="sng" dirty="0">
                <a:solidFill>
                  <a:srgbClr val="0000FF"/>
                </a:solidFill>
                <a:effectLst/>
                <a:ea typeface="Times New Roman" panose="02020603050405020304" pitchFamily="18" charset="0"/>
                <a:hlinkClick r:id="rId3"/>
              </a:rPr>
              <a:t>content management system</a:t>
            </a:r>
            <a:r>
              <a:rPr lang="en-GB" sz="2400" dirty="0">
                <a:effectLst/>
                <a:ea typeface="Times New Roman" panose="02020603050405020304" pitchFamily="18" charset="0"/>
              </a:rPr>
              <a:t> med </a:t>
            </a:r>
            <a:r>
              <a:rPr lang="en-GB" sz="2400" dirty="0" err="1">
                <a:effectLst/>
                <a:ea typeface="Times New Roman" panose="02020603050405020304" pitchFamily="18" charset="0"/>
              </a:rPr>
              <a:t>öppen</a:t>
            </a:r>
            <a:r>
              <a:rPr lang="en-GB" sz="2400" dirty="0">
                <a:effectLst/>
                <a:ea typeface="Times New Roman" panose="02020603050405020304" pitchFamily="18" charset="0"/>
              </a:rPr>
              <a:t> </a:t>
            </a:r>
            <a:r>
              <a:rPr lang="en-GB" sz="2400" dirty="0" err="1">
                <a:effectLst/>
                <a:ea typeface="Times New Roman" panose="02020603050405020304" pitchFamily="18" charset="0"/>
              </a:rPr>
              <a:t>källkod</a:t>
            </a:r>
            <a:r>
              <a:rPr lang="en-GB" sz="2400" dirty="0">
                <a:effectLst/>
                <a:ea typeface="Times New Roman" panose="02020603050405020304" pitchFamily="18" charset="0"/>
              </a:rPr>
              <a:t> </a:t>
            </a:r>
            <a:r>
              <a:rPr lang="en-GB" sz="2400" dirty="0" err="1">
                <a:effectLst/>
                <a:ea typeface="Times New Roman" panose="02020603050405020304" pitchFamily="18" charset="0"/>
              </a:rPr>
              <a:t>som</a:t>
            </a:r>
            <a:r>
              <a:rPr lang="en-GB" sz="2400" dirty="0">
                <a:effectLst/>
                <a:ea typeface="Times New Roman" panose="02020603050405020304" pitchFamily="18" charset="0"/>
              </a:rPr>
              <a:t> </a:t>
            </a:r>
            <a:r>
              <a:rPr lang="en-GB" sz="2400" dirty="0" err="1">
                <a:effectLst/>
                <a:ea typeface="Times New Roman" panose="02020603050405020304" pitchFamily="18" charset="0"/>
              </a:rPr>
              <a:t>är</a:t>
            </a:r>
            <a:r>
              <a:rPr lang="en-GB" sz="2400" dirty="0">
                <a:effectLst/>
                <a:ea typeface="Times New Roman" panose="02020603050405020304" pitchFamily="18" charset="0"/>
              </a:rPr>
              <a:t> </a:t>
            </a:r>
            <a:r>
              <a:rPr lang="en-GB" sz="2400" dirty="0" err="1">
                <a:effectLst/>
                <a:ea typeface="Times New Roman" panose="02020603050405020304" pitchFamily="18" charset="0"/>
              </a:rPr>
              <a:t>licensierat</a:t>
            </a:r>
            <a:r>
              <a:rPr lang="en-GB" sz="2400" dirty="0">
                <a:effectLst/>
                <a:ea typeface="Times New Roman" panose="02020603050405020304" pitchFamily="18" charset="0"/>
              </a:rPr>
              <a:t> under GPLv2. Detta </a:t>
            </a:r>
            <a:r>
              <a:rPr lang="en-GB" sz="2400" dirty="0" err="1">
                <a:effectLst/>
                <a:ea typeface="Times New Roman" panose="02020603050405020304" pitchFamily="18" charset="0"/>
              </a:rPr>
              <a:t>innebär</a:t>
            </a:r>
            <a:r>
              <a:rPr lang="en-GB" sz="2400" dirty="0">
                <a:effectLst/>
                <a:ea typeface="Times New Roman" panose="02020603050405020304" pitchFamily="18" charset="0"/>
              </a:rPr>
              <a:t> </a:t>
            </a:r>
            <a:r>
              <a:rPr lang="en-GB" sz="2400" dirty="0" err="1">
                <a:effectLst/>
                <a:ea typeface="Times New Roman" panose="02020603050405020304" pitchFamily="18" charset="0"/>
              </a:rPr>
              <a:t>att</a:t>
            </a:r>
            <a:r>
              <a:rPr lang="en-GB" sz="2400" dirty="0">
                <a:effectLst/>
                <a:ea typeface="Times New Roman" panose="02020603050405020304" pitchFamily="18" charset="0"/>
              </a:rPr>
              <a:t> </a:t>
            </a:r>
            <a:r>
              <a:rPr lang="en-GB" sz="2400" dirty="0" err="1">
                <a:effectLst/>
                <a:ea typeface="Times New Roman" panose="02020603050405020304" pitchFamily="18" charset="0"/>
              </a:rPr>
              <a:t>vem</a:t>
            </a:r>
            <a:r>
              <a:rPr lang="en-GB" sz="2400" dirty="0">
                <a:effectLst/>
                <a:ea typeface="Times New Roman" panose="02020603050405020304" pitchFamily="18" charset="0"/>
              </a:rPr>
              <a:t> </a:t>
            </a:r>
            <a:r>
              <a:rPr lang="en-GB" sz="2400" dirty="0" err="1">
                <a:effectLst/>
                <a:ea typeface="Times New Roman" panose="02020603050405020304" pitchFamily="18" charset="0"/>
              </a:rPr>
              <a:t>som</a:t>
            </a:r>
            <a:r>
              <a:rPr lang="en-GB" sz="2400" dirty="0">
                <a:effectLst/>
                <a:ea typeface="Times New Roman" panose="02020603050405020304" pitchFamily="18" charset="0"/>
              </a:rPr>
              <a:t> </a:t>
            </a:r>
            <a:r>
              <a:rPr lang="en-GB" sz="2400" dirty="0" err="1">
                <a:effectLst/>
                <a:ea typeface="Times New Roman" panose="02020603050405020304" pitchFamily="18" charset="0"/>
              </a:rPr>
              <a:t>helst</a:t>
            </a:r>
            <a:r>
              <a:rPr lang="en-GB" sz="2400" dirty="0">
                <a:effectLst/>
                <a:ea typeface="Times New Roman" panose="02020603050405020304" pitchFamily="18" charset="0"/>
              </a:rPr>
              <a:t> </a:t>
            </a:r>
            <a:r>
              <a:rPr lang="en-GB" sz="2400" dirty="0" err="1">
                <a:effectLst/>
                <a:ea typeface="Times New Roman" panose="02020603050405020304" pitchFamily="18" charset="0"/>
              </a:rPr>
              <a:t>kan</a:t>
            </a:r>
            <a:r>
              <a:rPr lang="en-GB" sz="2400" dirty="0">
                <a:effectLst/>
                <a:ea typeface="Times New Roman" panose="02020603050405020304" pitchFamily="18" charset="0"/>
              </a:rPr>
              <a:t> </a:t>
            </a:r>
            <a:r>
              <a:rPr lang="en-GB" sz="2400" dirty="0" err="1">
                <a:effectLst/>
                <a:ea typeface="Times New Roman" panose="02020603050405020304" pitchFamily="18" charset="0"/>
              </a:rPr>
              <a:t>använda</a:t>
            </a:r>
            <a:r>
              <a:rPr lang="en-GB" sz="2400" dirty="0">
                <a:effectLst/>
                <a:ea typeface="Times New Roman" panose="02020603050405020304" pitchFamily="18" charset="0"/>
              </a:rPr>
              <a:t> </a:t>
            </a:r>
            <a:r>
              <a:rPr lang="en-GB" sz="2400" dirty="0" err="1">
                <a:effectLst/>
                <a:ea typeface="Times New Roman" panose="02020603050405020304" pitchFamily="18" charset="0"/>
              </a:rPr>
              <a:t>eller</a:t>
            </a:r>
            <a:r>
              <a:rPr lang="en-GB" sz="2400" dirty="0">
                <a:effectLst/>
                <a:ea typeface="Times New Roman" panose="02020603050405020304" pitchFamily="18" charset="0"/>
              </a:rPr>
              <a:t> </a:t>
            </a:r>
            <a:r>
              <a:rPr lang="en-GB" sz="2400" dirty="0" err="1">
                <a:effectLst/>
                <a:ea typeface="Times New Roman" panose="02020603050405020304" pitchFamily="18" charset="0"/>
              </a:rPr>
              <a:t>ändra</a:t>
            </a:r>
            <a:r>
              <a:rPr lang="en-GB" sz="2400" dirty="0">
                <a:effectLst/>
                <a:ea typeface="Times New Roman" panose="02020603050405020304" pitchFamily="18" charset="0"/>
              </a:rPr>
              <a:t> WordPress </a:t>
            </a:r>
            <a:r>
              <a:rPr lang="en-GB" sz="2400" dirty="0" err="1">
                <a:effectLst/>
                <a:ea typeface="Times New Roman" panose="02020603050405020304" pitchFamily="18" charset="0"/>
              </a:rPr>
              <a:t>programvara</a:t>
            </a:r>
            <a:r>
              <a:rPr lang="en-GB" sz="2400" dirty="0">
                <a:effectLst/>
                <a:ea typeface="Times New Roman" panose="02020603050405020304" pitchFamily="18" charset="0"/>
              </a:rPr>
              <a:t> </a:t>
            </a:r>
            <a:r>
              <a:rPr lang="en-GB" sz="2400" dirty="0" err="1">
                <a:effectLst/>
                <a:ea typeface="Times New Roman" panose="02020603050405020304" pitchFamily="18" charset="0"/>
              </a:rPr>
              <a:t>kostnadsfritt</a:t>
            </a:r>
            <a:r>
              <a:rPr lang="en-GB" sz="2400" dirty="0">
                <a:effectLst/>
                <a:ea typeface="Times New Roman" panose="02020603050405020304" pitchFamily="18" charset="0"/>
              </a:rPr>
              <a:t>.</a:t>
            </a:r>
          </a:p>
        </p:txBody>
      </p:sp>
      <p:pic>
        <p:nvPicPr>
          <p:cNvPr id="7" name="Picture 6">
            <a:extLst>
              <a:ext uri="{FF2B5EF4-FFF2-40B4-BE49-F238E27FC236}">
                <a16:creationId xmlns:a16="http://schemas.microsoft.com/office/drawing/2014/main" id="{5230859D-EF85-5409-7364-2D45FF263D22}"/>
              </a:ext>
            </a:extLst>
          </p:cNvPr>
          <p:cNvPicPr>
            <a:picLocks noChangeAspect="1"/>
          </p:cNvPicPr>
          <p:nvPr/>
        </p:nvPicPr>
        <p:blipFill>
          <a:blip r:embed="rId4"/>
          <a:stretch>
            <a:fillRect/>
          </a:stretch>
        </p:blipFill>
        <p:spPr>
          <a:xfrm>
            <a:off x="2890069" y="231175"/>
            <a:ext cx="5429250" cy="1385888"/>
          </a:xfrm>
          <a:prstGeom prst="rect">
            <a:avLst/>
          </a:prstGeom>
        </p:spPr>
      </p:pic>
      <p:sp>
        <p:nvSpPr>
          <p:cNvPr id="2" name="Slide Number Placeholder 1">
            <a:extLst>
              <a:ext uri="{FF2B5EF4-FFF2-40B4-BE49-F238E27FC236}">
                <a16:creationId xmlns:a16="http://schemas.microsoft.com/office/drawing/2014/main" id="{EC5AD809-57ED-2611-F94B-22426165CDF7}"/>
              </a:ext>
            </a:extLst>
          </p:cNvPr>
          <p:cNvSpPr>
            <a:spLocks noGrp="1"/>
          </p:cNvSpPr>
          <p:nvPr>
            <p:ph type="sldNum" sz="quarter" idx="12"/>
          </p:nvPr>
        </p:nvSpPr>
        <p:spPr/>
        <p:txBody>
          <a:bodyPr/>
          <a:lstStyle/>
          <a:p>
            <a:fld id="{E31375A4-56A4-47D6-9801-1991572033F7}" type="slidenum">
              <a:rPr lang="en-US" smtClean="0"/>
              <a:t>8</a:t>
            </a:fld>
            <a:endParaRPr lang="en-US"/>
          </a:p>
        </p:txBody>
      </p:sp>
      <p:pic>
        <p:nvPicPr>
          <p:cNvPr id="3" name="Bildobjekt 2" descr="http://aktivaseniorer.com/images/logo/aktiva_seniorer_vit_bg_386x240.jpg">
            <a:extLst>
              <a:ext uri="{FF2B5EF4-FFF2-40B4-BE49-F238E27FC236}">
                <a16:creationId xmlns:a16="http://schemas.microsoft.com/office/drawing/2014/main" id="{52B14328-1CDB-34BB-F545-6E2B02FDDF3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79536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A0D6-EDD4-72FF-4E91-0E4AC5A292CE}"/>
              </a:ext>
            </a:extLst>
          </p:cNvPr>
          <p:cNvSpPr>
            <a:spLocks noGrp="1"/>
          </p:cNvSpPr>
          <p:nvPr>
            <p:ph type="title"/>
          </p:nvPr>
        </p:nvSpPr>
        <p:spPr/>
        <p:txBody>
          <a:bodyPr/>
          <a:lstStyle/>
          <a:p>
            <a:r>
              <a:rPr lang="sv-SE" dirty="0"/>
              <a:t>CogWork AB</a:t>
            </a:r>
            <a:endParaRPr lang="en-GB" dirty="0"/>
          </a:p>
        </p:txBody>
      </p:sp>
      <p:pic>
        <p:nvPicPr>
          <p:cNvPr id="5" name="Picture 4">
            <a:extLst>
              <a:ext uri="{FF2B5EF4-FFF2-40B4-BE49-F238E27FC236}">
                <a16:creationId xmlns:a16="http://schemas.microsoft.com/office/drawing/2014/main" id="{35EF7BE3-649F-C8BF-AB0D-C92762FCCA4F}"/>
              </a:ext>
            </a:extLst>
          </p:cNvPr>
          <p:cNvPicPr>
            <a:picLocks noChangeAspect="1"/>
          </p:cNvPicPr>
          <p:nvPr/>
        </p:nvPicPr>
        <p:blipFill>
          <a:blip r:embed="rId3"/>
          <a:stretch>
            <a:fillRect/>
          </a:stretch>
        </p:blipFill>
        <p:spPr>
          <a:xfrm>
            <a:off x="1249680" y="1744596"/>
            <a:ext cx="9646920" cy="4497705"/>
          </a:xfrm>
          <a:prstGeom prst="rect">
            <a:avLst/>
          </a:prstGeom>
        </p:spPr>
      </p:pic>
      <p:sp>
        <p:nvSpPr>
          <p:cNvPr id="3" name="Slide Number Placeholder 2">
            <a:extLst>
              <a:ext uri="{FF2B5EF4-FFF2-40B4-BE49-F238E27FC236}">
                <a16:creationId xmlns:a16="http://schemas.microsoft.com/office/drawing/2014/main" id="{9ED02AC2-771C-2C64-BA93-52169D2F4E95}"/>
              </a:ext>
            </a:extLst>
          </p:cNvPr>
          <p:cNvSpPr>
            <a:spLocks noGrp="1"/>
          </p:cNvSpPr>
          <p:nvPr>
            <p:ph type="sldNum" sz="quarter" idx="12"/>
          </p:nvPr>
        </p:nvSpPr>
        <p:spPr/>
        <p:txBody>
          <a:bodyPr/>
          <a:lstStyle/>
          <a:p>
            <a:fld id="{E31375A4-56A4-47D6-9801-1991572033F7}" type="slidenum">
              <a:rPr lang="en-US" smtClean="0"/>
              <a:t>9</a:t>
            </a:fld>
            <a:endParaRPr lang="en-US"/>
          </a:p>
        </p:txBody>
      </p:sp>
      <p:pic>
        <p:nvPicPr>
          <p:cNvPr id="4" name="Bildobjekt 2" descr="http://aktivaseniorer.com/images/logo/aktiva_seniorer_vit_bg_386x240.jpg">
            <a:extLst>
              <a:ext uri="{FF2B5EF4-FFF2-40B4-BE49-F238E27FC236}">
                <a16:creationId xmlns:a16="http://schemas.microsoft.com/office/drawing/2014/main" id="{06B35C77-9352-0C79-398C-C92BC4FE9EC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74" y="0"/>
            <a:ext cx="930275" cy="579120"/>
          </a:xfrm>
          <a:prstGeom prst="rect">
            <a:avLst/>
          </a:prstGeom>
          <a:noFill/>
          <a:ln>
            <a:noFill/>
          </a:ln>
        </p:spPr>
      </p:pic>
    </p:spTree>
    <p:extLst>
      <p:ext uri="{BB962C8B-B14F-4D97-AF65-F5344CB8AC3E}">
        <p14:creationId xmlns:p14="http://schemas.microsoft.com/office/powerpoint/2010/main" val="280553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nd Grid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amond grid presentation (widescreen).potx" id="{B2221865-AD13-4DF0-B68E-BF08E8CC5659}" vid="{BAA0C488-98B6-4F47-8E1C-5C7CD9605F73}"/>
    </a:ext>
  </a:extLst>
</a:theme>
</file>

<file path=ppt/theme/theme2.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diamond grid presentation (widescreen)</Template>
  <TotalTime>9808</TotalTime>
  <Words>3328</Words>
  <Application>Microsoft Office PowerPoint</Application>
  <PresentationFormat>Widescreen</PresentationFormat>
  <Paragraphs>644</Paragraphs>
  <Slides>79</Slides>
  <Notes>79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Arial</vt:lpstr>
      <vt:lpstr>Calibri</vt:lpstr>
      <vt:lpstr>helvetica</vt:lpstr>
      <vt:lpstr>inherit</vt:lpstr>
      <vt:lpstr>Diamond Grid 16x9</vt:lpstr>
      <vt:lpstr>Instruktion hemsida FAS Skövde</vt:lpstr>
      <vt:lpstr>Instruktion hemsida</vt:lpstr>
      <vt:lpstr>Standards</vt:lpstr>
      <vt:lpstr>Välkommen till utbildning</vt:lpstr>
      <vt:lpstr>Instruktion</vt:lpstr>
      <vt:lpstr>Agenda</vt:lpstr>
      <vt:lpstr>Översikt</vt:lpstr>
      <vt:lpstr>PowerPoint Presentation</vt:lpstr>
      <vt:lpstr>CogWork AB</vt:lpstr>
      <vt:lpstr>Rutinflöde Aktivitet (utan ekonomiska transaktioner)</vt:lpstr>
      <vt:lpstr>Skapa ny aktivitet    </vt:lpstr>
      <vt:lpstr>Skapa ny aktivitet</vt:lpstr>
      <vt:lpstr>PowerPoint Presentation</vt:lpstr>
      <vt:lpstr>Arbetsgång för Aktivitetskod</vt:lpstr>
      <vt:lpstr>Skapa ny aktivitet</vt:lpstr>
      <vt:lpstr>Skapa ny aktivitet</vt:lpstr>
      <vt:lpstr>Skapa ny aktivitet</vt:lpstr>
      <vt:lpstr>Skapa ny aktivitet</vt:lpstr>
      <vt:lpstr>Skapa ny aktivitet</vt:lpstr>
      <vt:lpstr>Resor</vt:lpstr>
      <vt:lpstr>Månadsmöte</vt:lpstr>
      <vt:lpstr>Skapa ny aktivitet</vt:lpstr>
      <vt:lpstr>Skapa ny aktivitet genom duplicering</vt:lpstr>
      <vt:lpstr>Skapa ny aktivitet genom duplicering</vt:lpstr>
      <vt:lpstr>Schemaläggning    </vt:lpstr>
      <vt:lpstr>Schemaläggning ett tillfälle</vt:lpstr>
      <vt:lpstr>Schemaläggning ett tillfälle</vt:lpstr>
      <vt:lpstr>Schemaläggning ett tillfälle</vt:lpstr>
      <vt:lpstr>Schemaläggning flera tillfällen</vt:lpstr>
      <vt:lpstr>Schemaläggning flera tillfällen</vt:lpstr>
      <vt:lpstr>Schemaläggning flera tillfällen</vt:lpstr>
      <vt:lpstr>Anmälan    </vt:lpstr>
      <vt:lpstr>Anmälan</vt:lpstr>
      <vt:lpstr>Anmälan</vt:lpstr>
      <vt:lpstr>Anmälan</vt:lpstr>
      <vt:lpstr>Anmälan - inloggad</vt:lpstr>
      <vt:lpstr>Anmälan – ej inloggad</vt:lpstr>
      <vt:lpstr>Anmälan</vt:lpstr>
      <vt:lpstr>Anmälan</vt:lpstr>
      <vt:lpstr>Anmälan</vt:lpstr>
      <vt:lpstr>Anmälan</vt:lpstr>
      <vt:lpstr>Visa anmälda till en aktivitet</vt:lpstr>
      <vt:lpstr>Avanmälan till specifik aktivitet Variant 1</vt:lpstr>
      <vt:lpstr>Avanmälan till specifik aktivitet Variant 1</vt:lpstr>
      <vt:lpstr>Avanmälan till specifik aktivitet Variant 1</vt:lpstr>
      <vt:lpstr>Avanmälan till specifik aktivitet Variant 2</vt:lpstr>
      <vt:lpstr>Avanmälan till specifik aktivitet Variant 2</vt:lpstr>
      <vt:lpstr>Avanmälan till specifik aktivitet Variant 2</vt:lpstr>
      <vt:lpstr>Avanmälan till specifik aktivitet Variant 2</vt:lpstr>
      <vt:lpstr>Utskrift av närvarokort</vt:lpstr>
      <vt:lpstr>Registrering av närvaro</vt:lpstr>
      <vt:lpstr>Skapa Rapport till aktivitet</vt:lpstr>
      <vt:lpstr>Skapa Rapport till aktivitet</vt:lpstr>
      <vt:lpstr>Skapa Rapport till aktivitet</vt:lpstr>
      <vt:lpstr>Skapa Rapport till aktivitet</vt:lpstr>
      <vt:lpstr>Skapa Rapport till aktivitet</vt:lpstr>
      <vt:lpstr>Skapa Rapport till aktivitet</vt:lpstr>
      <vt:lpstr>Skapa Rapport till aktivitet</vt:lpstr>
      <vt:lpstr>Redigera upplagd Rapport</vt:lpstr>
      <vt:lpstr>Redigera upplagd Rapport</vt:lpstr>
      <vt:lpstr>Redigera upplagd Rapport</vt:lpstr>
      <vt:lpstr>Ställa in en eller flera aktiviteter</vt:lpstr>
      <vt:lpstr>Ladda upp bilder</vt:lpstr>
      <vt:lpstr>Ladda upp bilder</vt:lpstr>
      <vt:lpstr>Visa/sök uppladdade bilder</vt:lpstr>
      <vt:lpstr>Använda uppladdad bild</vt:lpstr>
      <vt:lpstr>Använda uppladdad bild</vt:lpstr>
      <vt:lpstr>Använda uppladdad bild</vt:lpstr>
      <vt:lpstr>Använda uppladdad bild</vt:lpstr>
      <vt:lpstr>Selektera, exportera och utskrift av anmälda</vt:lpstr>
      <vt:lpstr>Selektera, exportera och utskrift av anmälda</vt:lpstr>
      <vt:lpstr>Selektera, exportera och utskrift av anmälda</vt:lpstr>
      <vt:lpstr>Selektera, exportera och utskrift av anmälda</vt:lpstr>
      <vt:lpstr>Selektera, exportera och utskrift av anmälda</vt:lpstr>
      <vt:lpstr>Selektera, exportera och utskrift av anmälda</vt:lpstr>
      <vt:lpstr>Selektera, exportera och utskrift av anmälda</vt:lpstr>
      <vt:lpstr>Selektera, exportera och utskrift av anmälda</vt:lpstr>
      <vt:lpstr>Selektera, exportera och utskrift av anmälda</vt:lpstr>
      <vt:lpstr>Rutin vid årsskifte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Mina Aktiviteter/Wordpress</dc:title>
  <dc:subject>Version 1.0</dc:subject>
  <dc:creator>Andersson, Lennart</dc:creator>
  <cp:lastModifiedBy>Lennart Andersson</cp:lastModifiedBy>
  <cp:revision>90</cp:revision>
  <cp:lastPrinted>2022-11-17T21:14:20Z</cp:lastPrinted>
  <dcterms:created xsi:type="dcterms:W3CDTF">2019-02-03T18:03:55Z</dcterms:created>
  <dcterms:modified xsi:type="dcterms:W3CDTF">2023-03-28T09:41:07Z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