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handoutMasterIdLst>
    <p:handoutMasterId r:id="rId46"/>
  </p:handoutMasterIdLst>
  <p:sldIdLst>
    <p:sldId id="257" r:id="rId2"/>
    <p:sldId id="335" r:id="rId3"/>
    <p:sldId id="334" r:id="rId4"/>
    <p:sldId id="298" r:id="rId5"/>
    <p:sldId id="299" r:id="rId6"/>
    <p:sldId id="286" r:id="rId7"/>
    <p:sldId id="261" r:id="rId8"/>
    <p:sldId id="300" r:id="rId9"/>
    <p:sldId id="259" r:id="rId10"/>
    <p:sldId id="260" r:id="rId11"/>
    <p:sldId id="301" r:id="rId12"/>
    <p:sldId id="302" r:id="rId13"/>
    <p:sldId id="321" r:id="rId14"/>
    <p:sldId id="303" r:id="rId15"/>
    <p:sldId id="322" r:id="rId16"/>
    <p:sldId id="256" r:id="rId17"/>
    <p:sldId id="258" r:id="rId18"/>
    <p:sldId id="320" r:id="rId19"/>
    <p:sldId id="332" r:id="rId20"/>
    <p:sldId id="333" r:id="rId21"/>
    <p:sldId id="306" r:id="rId22"/>
    <p:sldId id="307" r:id="rId23"/>
    <p:sldId id="324" r:id="rId24"/>
    <p:sldId id="308" r:id="rId25"/>
    <p:sldId id="309" r:id="rId26"/>
    <p:sldId id="325" r:id="rId27"/>
    <p:sldId id="310" r:id="rId28"/>
    <p:sldId id="311" r:id="rId29"/>
    <p:sldId id="326" r:id="rId30"/>
    <p:sldId id="312" r:id="rId31"/>
    <p:sldId id="313" r:id="rId32"/>
    <p:sldId id="314" r:id="rId33"/>
    <p:sldId id="327" r:id="rId34"/>
    <p:sldId id="315" r:id="rId35"/>
    <p:sldId id="328" r:id="rId36"/>
    <p:sldId id="316" r:id="rId37"/>
    <p:sldId id="317" r:id="rId38"/>
    <p:sldId id="318" r:id="rId39"/>
    <p:sldId id="319" r:id="rId40"/>
    <p:sldId id="290" r:id="rId41"/>
    <p:sldId id="330" r:id="rId42"/>
    <p:sldId id="331" r:id="rId43"/>
    <p:sldId id="329" r:id="rId4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60" autoAdjust="0"/>
    <p:restoredTop sz="86431" autoAdjust="0"/>
  </p:normalViewPr>
  <p:slideViewPr>
    <p:cSldViewPr snapToGrid="0">
      <p:cViewPr varScale="1">
        <p:scale>
          <a:sx n="69" d="100"/>
          <a:sy n="69" d="100"/>
        </p:scale>
        <p:origin x="645" y="54"/>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2" d="100"/>
          <a:sy n="82" d="100"/>
        </p:scale>
        <p:origin x="385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59041DB8-B66F-4DC8-A96E-33677E0F90FF}" type="datetimeFigureOut">
              <a:rPr lang="en-US" smtClean="0"/>
              <a:t>11/26/2022</a:t>
            </a:fld>
            <a:endParaRPr lang="en-US"/>
          </a:p>
        </p:txBody>
      </p:sp>
      <p:sp>
        <p:nvSpPr>
          <p:cNvPr id="4" name="Footer Placehold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1604A0D4-B89B-4ADD-AF9E-38636B40EE4E}" type="slidenum">
              <a:rPr lang="en-US" smtClean="0"/>
              <a:t>‹#›</a:t>
            </a:fld>
            <a:endParaRPr lang="en-US"/>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DEB49C4A-65AC-492D-9701-81B46C3AD0E4}" type="datetimeFigureOut">
              <a:rPr lang="en-US" smtClean="0"/>
              <a:t>11/26/2022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5"/>
            <a:ext cx="5438140" cy="335024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82869989-EB00-4EE7-BCB5-25BDC5BB29F8}" type="slidenum">
              <a:rPr lang="en-US" smtClean="0"/>
              <a:t>‹#›</a:t>
            </a:fld>
            <a:endParaRPr lang="en-US"/>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1</a:t>
            </a:fld>
            <a:endParaRPr lang="en-US"/>
          </a:p>
        </p:txBody>
      </p:sp>
    </p:spTree>
    <p:extLst>
      <p:ext uri="{BB962C8B-B14F-4D97-AF65-F5344CB8AC3E}">
        <p14:creationId xmlns:p14="http://schemas.microsoft.com/office/powerpoint/2010/main" val="1980303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2</a:t>
            </a:fld>
            <a:endParaRPr lang="en-US"/>
          </a:p>
        </p:txBody>
      </p:sp>
    </p:spTree>
    <p:extLst>
      <p:ext uri="{BB962C8B-B14F-4D97-AF65-F5344CB8AC3E}">
        <p14:creationId xmlns:p14="http://schemas.microsoft.com/office/powerpoint/2010/main" val="17063418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3</a:t>
            </a:fld>
            <a:endParaRPr lang="en-US"/>
          </a:p>
        </p:txBody>
      </p:sp>
    </p:spTree>
    <p:extLst>
      <p:ext uri="{BB962C8B-B14F-4D97-AF65-F5344CB8AC3E}">
        <p14:creationId xmlns:p14="http://schemas.microsoft.com/office/powerpoint/2010/main" val="2800883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Öppen anmälan</a:t>
            </a:r>
          </a:p>
          <a:p>
            <a:r>
              <a:rPr lang="sv-SE" dirty="0"/>
              <a:t>	Anmäld först efter administratören har godkänt anmälan</a:t>
            </a:r>
          </a:p>
          <a:p>
            <a:r>
              <a:rPr lang="sv-SE" dirty="0"/>
              <a:t>Direktanmälan</a:t>
            </a:r>
          </a:p>
          <a:p>
            <a:r>
              <a:rPr lang="sv-SE" dirty="0"/>
              <a:t>	Anmäld direkt efter turordning</a:t>
            </a:r>
            <a:endParaRPr lang="en-GB" dirty="0"/>
          </a:p>
        </p:txBody>
      </p:sp>
      <p:sp>
        <p:nvSpPr>
          <p:cNvPr id="4" name="Slide Number Placeholder 3"/>
          <p:cNvSpPr>
            <a:spLocks noGrp="1"/>
          </p:cNvSpPr>
          <p:nvPr>
            <p:ph type="sldNum" sz="quarter" idx="5"/>
          </p:nvPr>
        </p:nvSpPr>
        <p:spPr/>
        <p:txBody>
          <a:bodyPr/>
          <a:lstStyle/>
          <a:p>
            <a:fld id="{82869989-EB00-4EE7-BCB5-25BDC5BB29F8}" type="slidenum">
              <a:rPr lang="en-US" smtClean="0"/>
              <a:t>6</a:t>
            </a:fld>
            <a:endParaRPr lang="en-US"/>
          </a:p>
        </p:txBody>
      </p:sp>
    </p:spTree>
    <p:extLst>
      <p:ext uri="{BB962C8B-B14F-4D97-AF65-F5344CB8AC3E}">
        <p14:creationId xmlns:p14="http://schemas.microsoft.com/office/powerpoint/2010/main" val="1380020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bwMode="hidden">
          <a:xfrm>
            <a:off x="-1" y="0"/>
            <a:ext cx="12192002" cy="6858000"/>
            <a:chOff x="-1" y="0"/>
            <a:chExt cx="12192002" cy="6858000"/>
          </a:xfrm>
        </p:grpSpPr>
        <p:cxnSp>
          <p:nvCxnSpPr>
            <p:cNvPr id="6" name="Straight Connector 5"/>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3" name="Group 22"/>
            <p:cNvGrpSpPr/>
            <p:nvPr userDrawn="1"/>
          </p:nvGrpSpPr>
          <p:grpSpPr bwMode="hidden">
            <a:xfrm>
              <a:off x="-1" y="0"/>
              <a:ext cx="12192001" cy="6858000"/>
              <a:chOff x="-1" y="0"/>
              <a:chExt cx="12192001" cy="6858000"/>
            </a:xfrm>
          </p:grpSpPr>
          <p:cxnSp>
            <p:nvCxnSpPr>
              <p:cNvPr id="41" name="Straight Connector 40"/>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bwMode="hidden">
              <a:xfrm>
                <a:off x="6327885" y="0"/>
                <a:ext cx="5864115" cy="5898673"/>
                <a:chOff x="6327885" y="0"/>
                <a:chExt cx="5864115" cy="5898673"/>
              </a:xfrm>
            </p:grpSpPr>
            <p:cxnSp>
              <p:nvCxnSpPr>
                <p:cNvPr id="52" name="Straight Connector 51"/>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47" name="Straight Connector 46"/>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userDrawn="1"/>
          </p:nvGrpSpPr>
          <p:grpSpPr bwMode="hidden">
            <a:xfrm flipH="1">
              <a:off x="0" y="0"/>
              <a:ext cx="12192001" cy="6858000"/>
              <a:chOff x="-1" y="0"/>
              <a:chExt cx="12192001" cy="6858000"/>
            </a:xfrm>
          </p:grpSpPr>
          <p:cxnSp>
            <p:nvCxnSpPr>
              <p:cNvPr id="25" name="Straight Connector 24"/>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0" name="Group 29"/>
              <p:cNvGrpSpPr/>
              <p:nvPr/>
            </p:nvGrpSpPr>
            <p:grpSpPr bwMode="hidden">
              <a:xfrm>
                <a:off x="6327885" y="0"/>
                <a:ext cx="5864115" cy="5898673"/>
                <a:chOff x="6327885" y="0"/>
                <a:chExt cx="5864115" cy="5898673"/>
              </a:xfrm>
            </p:grpSpPr>
            <p:cxnSp>
              <p:nvCxnSpPr>
                <p:cNvPr id="36" name="Straight Connector 35"/>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1" name="Straight Connector 30"/>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ctrTitle"/>
          </p:nvPr>
        </p:nvSpPr>
        <p:spPr>
          <a:xfrm>
            <a:off x="1293845" y="1909346"/>
            <a:ext cx="9604310" cy="3383280"/>
          </a:xfrm>
        </p:spPr>
        <p:txBody>
          <a:bodyPr anchor="b">
            <a:normAutofit/>
          </a:bodyPr>
          <a:lstStyle>
            <a:lvl1pPr algn="l">
              <a:lnSpc>
                <a:spcPct val="76000"/>
              </a:lnSpc>
              <a:defRPr sz="8000" cap="none"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93845" y="5432564"/>
            <a:ext cx="9604310" cy="457200"/>
          </a:xfrm>
        </p:spPr>
        <p:txBody>
          <a:bodyPr>
            <a:normAutofit/>
          </a:bodyPr>
          <a:lstStyle>
            <a:lvl1pPr marL="0" indent="0" algn="l">
              <a:spcBef>
                <a:spcPts val="0"/>
              </a:spcBef>
              <a:buNone/>
              <a:defRPr sz="2000" b="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58" name="Straight Connector 57"/>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384A29A4-78C8-47AB-BA06-22CB45938951}" type="datetime1">
              <a:rPr lang="en-US" smtClean="0"/>
              <a:t>11/26/2022</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09314" y="489856"/>
            <a:ext cx="1687286" cy="530134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9" y="489856"/>
            <a:ext cx="7587344" cy="530134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E1ED4ACF-2D82-46F2-A8E9-23963AA34E86}" type="datetime1">
              <a:rPr lang="en-US" smtClean="0"/>
              <a:t>11/26/2022</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AE374B5B-21A0-4192-BF4C-38187F1A68D8}" type="datetime1">
              <a:rPr lang="en-US" smtClean="0"/>
              <a:t>11/26/2022</a:t>
            </a:fld>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flip="none" rotWithShape="1">
          <a:gsLst>
            <a:gs pos="0">
              <a:schemeClr val="accent1"/>
            </a:gs>
            <a:gs pos="97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7" name="Group 6"/>
          <p:cNvGrpSpPr/>
          <p:nvPr userDrawn="1"/>
        </p:nvGrpSpPr>
        <p:grpSpPr bwMode="hidden">
          <a:xfrm>
            <a:off x="-1" y="0"/>
            <a:ext cx="12192002" cy="6858000"/>
            <a:chOff x="-1" y="0"/>
            <a:chExt cx="12192002" cy="6858000"/>
          </a:xfrm>
        </p:grpSpPr>
        <p:cxnSp>
          <p:nvCxnSpPr>
            <p:cNvPr id="8" name="Straight Connector 7"/>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4" name="Group 23"/>
            <p:cNvGrpSpPr/>
            <p:nvPr userDrawn="1"/>
          </p:nvGrpSpPr>
          <p:grpSpPr bwMode="hidden">
            <a:xfrm>
              <a:off x="-1" y="0"/>
              <a:ext cx="12192001" cy="6858000"/>
              <a:chOff x="-1" y="0"/>
              <a:chExt cx="12192001" cy="6858000"/>
            </a:xfrm>
          </p:grpSpPr>
          <p:cxnSp>
            <p:nvCxnSpPr>
              <p:cNvPr id="42" name="Straight Connector 41"/>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bwMode="hidden">
              <a:xfrm>
                <a:off x="6327885" y="0"/>
                <a:ext cx="5864115" cy="5898673"/>
                <a:chOff x="6327885" y="0"/>
                <a:chExt cx="5864115" cy="5898673"/>
              </a:xfrm>
            </p:grpSpPr>
            <p:cxnSp>
              <p:nvCxnSpPr>
                <p:cNvPr id="53" name="Straight Connector 52"/>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5" name="Group 24"/>
            <p:cNvGrpSpPr/>
            <p:nvPr userDrawn="1"/>
          </p:nvGrpSpPr>
          <p:grpSpPr bwMode="hidden">
            <a:xfrm flipH="1">
              <a:off x="0" y="0"/>
              <a:ext cx="12192001" cy="6858000"/>
              <a:chOff x="-1" y="0"/>
              <a:chExt cx="12192001" cy="6858000"/>
            </a:xfrm>
          </p:grpSpPr>
          <p:cxnSp>
            <p:nvCxnSpPr>
              <p:cNvPr id="26" name="Straight Connector 25"/>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bwMode="hidden">
              <a:xfrm>
                <a:off x="6327885" y="0"/>
                <a:ext cx="5864115" cy="5898673"/>
                <a:chOff x="6327885" y="0"/>
                <a:chExt cx="5864115" cy="5898673"/>
              </a:xfrm>
            </p:grpSpPr>
            <p:cxnSp>
              <p:nvCxnSpPr>
                <p:cNvPr id="37" name="Straight Connector 36"/>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1"/>
          <p:cNvSpPr>
            <a:spLocks noGrp="1"/>
          </p:cNvSpPr>
          <p:nvPr>
            <p:ph type="title"/>
          </p:nvPr>
        </p:nvSpPr>
        <p:spPr>
          <a:xfrm>
            <a:off x="1295400" y="2541573"/>
            <a:ext cx="9601200" cy="2743200"/>
          </a:xfrm>
        </p:spPr>
        <p:txBody>
          <a:bodyPr anchor="b">
            <a:normAutofit/>
          </a:bodyPr>
          <a:lstStyle>
            <a:lvl1pPr>
              <a:lnSpc>
                <a:spcPct val="85000"/>
              </a:lnSpc>
              <a:defRPr sz="6000" cap="none" baseline="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1295400" y="5431536"/>
            <a:ext cx="9601200" cy="457200"/>
          </a:xfrm>
        </p:spPr>
        <p:txBody>
          <a:bodyPr>
            <a:normAutofit/>
          </a:bodyPr>
          <a:lstStyle>
            <a:lvl1pPr marL="0" indent="0">
              <a:spcBef>
                <a:spcPts val="0"/>
              </a:spcBef>
              <a:buNone/>
              <a:defRPr sz="2000" b="0">
                <a:solidFill>
                  <a:schemeClr val="tx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cxnSp>
        <p:nvCxnSpPr>
          <p:cNvPr id="58" name="Straight Connector 57"/>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77804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5400" y="1981199"/>
            <a:ext cx="4572000" cy="38100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24600" y="1981199"/>
            <a:ext cx="4572000" cy="3810001"/>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33B5CF7C-B333-48E1-A4A6-83A3C8B73AC0}" type="datetime1">
              <a:rPr lang="en-US" smtClean="0"/>
              <a:t>11/26/2022</a:t>
            </a:fld>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95400" y="1818322"/>
            <a:ext cx="4572000" cy="64135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2503713"/>
            <a:ext cx="4572000" cy="3287487"/>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24600" y="1818322"/>
            <a:ext cx="4572000" cy="64135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24600" y="2503713"/>
            <a:ext cx="4572000" cy="3287487"/>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AE320762-5CBF-4210-AB54-376B091119F8}" type="datetime1">
              <a:rPr lang="en-US" smtClean="0"/>
              <a:t>11/26/2022</a:t>
            </a:fld>
            <a:endParaRPr lang="en-US"/>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7F0DB371-BF5F-4058-A212-1A908E4D2674}" type="datetime1">
              <a:rPr lang="en-US" smtClean="0"/>
              <a:t>11/26/2022</a:t>
            </a:fld>
            <a:endParaRPr lang="en-US"/>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161" name="Group 160"/>
          <p:cNvGrpSpPr/>
          <p:nvPr userDrawn="1"/>
        </p:nvGrpSpPr>
        <p:grpSpPr bwMode="hidden">
          <a:xfrm>
            <a:off x="-1" y="0"/>
            <a:ext cx="12192002" cy="6858000"/>
            <a:chOff x="-1" y="0"/>
            <a:chExt cx="12192002" cy="6858000"/>
          </a:xfrm>
        </p:grpSpPr>
        <p:cxnSp>
          <p:nvCxnSpPr>
            <p:cNvPr id="162" name="Straight Connector 161"/>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78" name="Group 177"/>
            <p:cNvGrpSpPr/>
            <p:nvPr userDrawn="1"/>
          </p:nvGrpSpPr>
          <p:grpSpPr bwMode="hidden">
            <a:xfrm>
              <a:off x="-1" y="0"/>
              <a:ext cx="12192001" cy="6858000"/>
              <a:chOff x="-1" y="0"/>
              <a:chExt cx="12192001" cy="6858000"/>
            </a:xfrm>
          </p:grpSpPr>
          <p:cxnSp>
            <p:nvCxnSpPr>
              <p:cNvPr id="196" name="Straight Connector 195"/>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01" name="Group 200"/>
              <p:cNvGrpSpPr/>
              <p:nvPr/>
            </p:nvGrpSpPr>
            <p:grpSpPr bwMode="hidden">
              <a:xfrm>
                <a:off x="6327885" y="0"/>
                <a:ext cx="5864115" cy="5898673"/>
                <a:chOff x="6327885" y="0"/>
                <a:chExt cx="5864115" cy="5898673"/>
              </a:xfrm>
            </p:grpSpPr>
            <p:cxnSp>
              <p:nvCxnSpPr>
                <p:cNvPr id="207" name="Straight Connector 206"/>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202" name="Straight Connector 201"/>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179" name="Group 178"/>
            <p:cNvGrpSpPr/>
            <p:nvPr userDrawn="1"/>
          </p:nvGrpSpPr>
          <p:grpSpPr bwMode="hidden">
            <a:xfrm flipH="1">
              <a:off x="0" y="0"/>
              <a:ext cx="12192001" cy="6858000"/>
              <a:chOff x="-1" y="0"/>
              <a:chExt cx="12192001" cy="6858000"/>
            </a:xfrm>
          </p:grpSpPr>
          <p:cxnSp>
            <p:nvCxnSpPr>
              <p:cNvPr id="180" name="Straight Connector 179"/>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185" name="Group 184"/>
              <p:cNvGrpSpPr/>
              <p:nvPr/>
            </p:nvGrpSpPr>
            <p:grpSpPr bwMode="hidden">
              <a:xfrm>
                <a:off x="6327885" y="0"/>
                <a:ext cx="5864115" cy="5898673"/>
                <a:chOff x="6327885" y="0"/>
                <a:chExt cx="5864115" cy="5898673"/>
              </a:xfrm>
            </p:grpSpPr>
            <p:cxnSp>
              <p:nvCxnSpPr>
                <p:cNvPr id="191" name="Straight Connector 190"/>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2" name="Straight Connector 191"/>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3" name="Straight Connector 192"/>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186" name="Straight Connector 185"/>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
        <p:nvSpPr>
          <p:cNvPr id="213" name="Footer Placeholder 212"/>
          <p:cNvSpPr>
            <a:spLocks noGrp="1"/>
          </p:cNvSpPr>
          <p:nvPr>
            <p:ph type="ftr" sz="quarter" idx="11"/>
          </p:nvPr>
        </p:nvSpPr>
        <p:spPr/>
        <p:txBody>
          <a:bodyPr/>
          <a:lstStyle/>
          <a:p>
            <a:r>
              <a:rPr lang="en-US" dirty="0"/>
              <a:t>Add a footer</a:t>
            </a:r>
          </a:p>
        </p:txBody>
      </p:sp>
      <p:sp>
        <p:nvSpPr>
          <p:cNvPr id="212" name="Date Placeholder 211"/>
          <p:cNvSpPr>
            <a:spLocks noGrp="1"/>
          </p:cNvSpPr>
          <p:nvPr>
            <p:ph type="dt" sz="half" idx="10"/>
          </p:nvPr>
        </p:nvSpPr>
        <p:spPr/>
        <p:txBody>
          <a:bodyPr/>
          <a:lstStyle/>
          <a:p>
            <a:fld id="{60A4083B-90AA-48CF-BAD5-00AA24D7F288}" type="datetime1">
              <a:rPr lang="en-US" smtClean="0"/>
              <a:t>11/26/2022</a:t>
            </a:fld>
            <a:endParaRPr lang="en-US"/>
          </a:p>
        </p:txBody>
      </p:sp>
      <p:sp>
        <p:nvSpPr>
          <p:cNvPr id="214" name="Slide Number Placeholder 213"/>
          <p:cNvSpPr>
            <a:spLocks noGrp="1"/>
          </p:cNvSpPr>
          <p:nvPr>
            <p:ph type="sldNum" sz="quarter" idx="12"/>
          </p:nvPr>
        </p:nvSpPr>
        <p:spPr/>
        <p:txBody>
          <a:bodyPr/>
          <a:lstStyle/>
          <a:p>
            <a:fld id="{E31375A4-56A4-47D6-9801-1991572033F7}" type="slidenum">
              <a:rPr lang="en-US" smtClean="0"/>
              <a:pPr/>
              <a:t>‹#›</a:t>
            </a:fld>
            <a:endParaRPr lang="en-US"/>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9" name="Group 8"/>
          <p:cNvGrpSpPr/>
          <p:nvPr userDrawn="1"/>
        </p:nvGrpSpPr>
        <p:grpSpPr bwMode="hidden">
          <a:xfrm>
            <a:off x="-1" y="0"/>
            <a:ext cx="12192002" cy="6858000"/>
            <a:chOff x="-1" y="0"/>
            <a:chExt cx="12192002" cy="6858000"/>
          </a:xfrm>
        </p:grpSpPr>
        <p:cxnSp>
          <p:nvCxnSpPr>
            <p:cNvPr id="10" name="Straight Connector 9"/>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p:cNvGrpSpPr/>
            <p:nvPr userDrawn="1"/>
          </p:nvGrpSpPr>
          <p:grpSpPr bwMode="hidden">
            <a:xfrm>
              <a:off x="-1" y="0"/>
              <a:ext cx="12192001" cy="6858000"/>
              <a:chOff x="-1" y="0"/>
              <a:chExt cx="12192001" cy="6858000"/>
            </a:xfrm>
          </p:grpSpPr>
          <p:cxnSp>
            <p:nvCxnSpPr>
              <p:cNvPr id="44" name="Straight Connector 43"/>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bwMode="hidden">
              <a:xfrm>
                <a:off x="6327885" y="0"/>
                <a:ext cx="5864115" cy="5898673"/>
                <a:chOff x="6327885" y="0"/>
                <a:chExt cx="5864115" cy="5898673"/>
              </a:xfrm>
            </p:grpSpPr>
            <p:cxnSp>
              <p:nvCxnSpPr>
                <p:cNvPr id="55" name="Straight Connector 54"/>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p:cNvGrpSpPr/>
            <p:nvPr userDrawn="1"/>
          </p:nvGrpSpPr>
          <p:grpSpPr bwMode="hidden">
            <a:xfrm flipH="1">
              <a:off x="0" y="0"/>
              <a:ext cx="12192001" cy="6858000"/>
              <a:chOff x="-1" y="0"/>
              <a:chExt cx="12192001" cy="6858000"/>
            </a:xfrm>
          </p:grpSpPr>
          <p:cxnSp>
            <p:nvCxnSpPr>
              <p:cNvPr id="28" name="Straight Connector 27"/>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p:cNvGrpSpPr/>
              <p:nvPr/>
            </p:nvGrpSpPr>
            <p:grpSpPr bwMode="hidden">
              <a:xfrm>
                <a:off x="6327885" y="0"/>
                <a:ext cx="5864115" cy="5898673"/>
                <a:chOff x="6327885" y="0"/>
                <a:chExt cx="5864115" cy="5898673"/>
              </a:xfrm>
            </p:grpSpPr>
            <p:cxnSp>
              <p:nvCxnSpPr>
                <p:cNvPr id="39" name="Straight Connector 38"/>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7" name="Rectangle 6"/>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13152" y="571500"/>
            <a:ext cx="3657600" cy="2197100"/>
          </a:xfrm>
        </p:spPr>
        <p:txBody>
          <a:bodyPr anchor="b">
            <a:normAutofit/>
          </a:bodyPr>
          <a:lstStyle>
            <a:lvl1pPr>
              <a:defRPr sz="2600">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543197" y="571500"/>
            <a:ext cx="6217920" cy="57150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913152" y="2995012"/>
            <a:ext cx="3657600" cy="2285950"/>
          </a:xfrm>
        </p:spPr>
        <p:txBody>
          <a:bodyPr>
            <a:normAutofit/>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cxnSp>
        <p:nvCxnSpPr>
          <p:cNvPr id="60" name="Straight Connector 59"/>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lvl1pPr>
              <a:defRPr>
                <a:solidFill>
                  <a:schemeClr val="bg1"/>
                </a:solidFill>
              </a:defRPr>
            </a:lvl1pPr>
          </a:lstStyle>
          <a:p>
            <a:fld id="{F5BAF629-ECA2-4CF3-B790-9D9BDED98269}" type="datetime1">
              <a:rPr lang="en-US" smtClean="0"/>
              <a:pPr/>
              <a:t>11/26/2022</a:t>
            </a:fld>
            <a:endParaRPr lang="en-US"/>
          </a:p>
        </p:txBody>
      </p:sp>
      <p:sp>
        <p:nvSpPr>
          <p:cNvPr id="8" name="Slide Number Placeholder 7"/>
          <p:cNvSpPr>
            <a:spLocks noGrp="1"/>
          </p:cNvSpPr>
          <p:nvPr>
            <p:ph type="sldNum" sz="quarter" idx="12"/>
          </p:nvPr>
        </p:nvSpPr>
        <p:spPr/>
        <p:txBody>
          <a:bodyPr/>
          <a:lstStyle>
            <a:lvl1pPr>
              <a:defRPr>
                <a:solidFill>
                  <a:schemeClr val="bg1"/>
                </a:solidFill>
              </a:defRPr>
            </a:lvl1pPr>
          </a:lstStyle>
          <a:p>
            <a:fld id="{E31375A4-56A4-47D6-9801-1991572033F7}" type="slidenum">
              <a:rPr lang="en-US" smtClean="0"/>
              <a:pPr/>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gradFill flip="none" rotWithShape="1">
          <a:gsLst>
            <a:gs pos="0">
              <a:schemeClr val="accent1"/>
            </a:gs>
            <a:gs pos="100000">
              <a:schemeClr val="accent1">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8" name="Group 7"/>
          <p:cNvGrpSpPr/>
          <p:nvPr/>
        </p:nvGrpSpPr>
        <p:grpSpPr bwMode="hidden">
          <a:xfrm>
            <a:off x="-1" y="0"/>
            <a:ext cx="12192002" cy="6858000"/>
            <a:chOff x="-1" y="0"/>
            <a:chExt cx="12192002" cy="6858000"/>
          </a:xfrm>
        </p:grpSpPr>
        <p:cxnSp>
          <p:nvCxnSpPr>
            <p:cNvPr id="9" name="Straight Connector 8"/>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p:cNvGrpSpPr/>
            <p:nvPr/>
          </p:nvGrpSpPr>
          <p:grpSpPr bwMode="hidden">
            <a:xfrm>
              <a:off x="-1" y="0"/>
              <a:ext cx="12192001" cy="6858000"/>
              <a:chOff x="-1" y="0"/>
              <a:chExt cx="12192001" cy="6858000"/>
            </a:xfrm>
          </p:grpSpPr>
          <p:cxnSp>
            <p:nvCxnSpPr>
              <p:cNvPr id="43" name="Straight Connector 42"/>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p:cNvGrpSpPr/>
              <p:nvPr/>
            </p:nvGrpSpPr>
            <p:grpSpPr bwMode="hidden">
              <a:xfrm>
                <a:off x="6327885" y="0"/>
                <a:ext cx="5864115" cy="5898673"/>
                <a:chOff x="6327885" y="0"/>
                <a:chExt cx="5864115" cy="5898673"/>
              </a:xfrm>
            </p:grpSpPr>
            <p:cxnSp>
              <p:nvCxnSpPr>
                <p:cNvPr id="54" name="Straight Connector 53"/>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bwMode="hidden">
            <a:xfrm flipH="1">
              <a:off x="0" y="0"/>
              <a:ext cx="12192001" cy="6858000"/>
              <a:chOff x="-1" y="0"/>
              <a:chExt cx="12192001" cy="6858000"/>
            </a:xfrm>
          </p:grpSpPr>
          <p:cxnSp>
            <p:nvCxnSpPr>
              <p:cNvPr id="27" name="Straight Connector 26"/>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bwMode="hidden">
              <a:xfrm>
                <a:off x="6327885" y="0"/>
                <a:ext cx="5864115" cy="5898673"/>
                <a:chOff x="6327885" y="0"/>
                <a:chExt cx="5864115" cy="5898673"/>
              </a:xfrm>
            </p:grpSpPr>
            <p:cxnSp>
              <p:nvCxnSpPr>
                <p:cNvPr id="38" name="Straight Connector 37"/>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60" name="Rectangle 59"/>
          <p:cNvSpPr/>
          <p:nvPr/>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p:cNvCxnSpPr/>
          <p:nvPr/>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7909560" y="576072"/>
            <a:ext cx="3657600" cy="2194560"/>
          </a:xfrm>
        </p:spPr>
        <p:txBody>
          <a:bodyPr anchor="b">
            <a:normAutofit/>
          </a:bodyPr>
          <a:lstStyle>
            <a:lvl1pPr>
              <a:defRPr sz="2600">
                <a:solidFill>
                  <a:schemeClr val="bg1"/>
                </a:solidFill>
              </a:defRPr>
            </a:lvl1pPr>
          </a:lstStyle>
          <a:p>
            <a:r>
              <a:rPr lang="en-US"/>
              <a:t>Click to edit Master title style</a:t>
            </a:r>
          </a:p>
        </p:txBody>
      </p:sp>
      <p:sp>
        <p:nvSpPr>
          <p:cNvPr id="3" name="Picture Placeholder 2" descr="An empty placeholder to add an image. Click on the placeholder and select the image that you wish to add."/>
          <p:cNvSpPr>
            <a:spLocks noGrp="1"/>
          </p:cNvSpPr>
          <p:nvPr>
            <p:ph type="pic" idx="1"/>
          </p:nvPr>
        </p:nvSpPr>
        <p:spPr>
          <a:xfrm>
            <a:off x="4412" y="-159"/>
            <a:ext cx="7315200" cy="6858000"/>
          </a:xfrm>
        </p:spPr>
        <p:txBody>
          <a:bodyPr tIns="45720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909560" y="2999232"/>
            <a:ext cx="3657600" cy="2286000"/>
          </a:xfrm>
        </p:spPr>
        <p:txBody>
          <a:bodyPr/>
          <a:lstStyle>
            <a:lvl1pPr marL="0" indent="0">
              <a:spcBef>
                <a:spcPts val="1200"/>
              </a:spcBef>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62031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3000">
              <a:schemeClr val="bg1"/>
            </a:gs>
            <a:gs pos="0">
              <a:schemeClr val="bg1">
                <a:lumMod val="100000"/>
              </a:schemeClr>
            </a:gs>
            <a:gs pos="100000">
              <a:schemeClr val="bg1">
                <a:lumMod val="95000"/>
                <a:alpha val="65000"/>
              </a:schemeClr>
            </a:gs>
          </a:gsLst>
          <a:lin ang="5400000" scaled="1"/>
          <a:tileRect/>
        </a:gradFill>
        <a:effectLst/>
      </p:bgPr>
    </p:bg>
    <p:spTree>
      <p:nvGrpSpPr>
        <p:cNvPr id="1" name=""/>
        <p:cNvGrpSpPr/>
        <p:nvPr/>
      </p:nvGrpSpPr>
      <p:grpSpPr>
        <a:xfrm>
          <a:off x="0" y="0"/>
          <a:ext cx="0" cy="0"/>
          <a:chOff x="0" y="0"/>
          <a:chExt cx="0" cy="0"/>
        </a:xfrm>
      </p:grpSpPr>
      <p:grpSp>
        <p:nvGrpSpPr>
          <p:cNvPr id="96" name="Group 95"/>
          <p:cNvGrpSpPr/>
          <p:nvPr userDrawn="1"/>
        </p:nvGrpSpPr>
        <p:grpSpPr bwMode="hidden">
          <a:xfrm>
            <a:off x="-1" y="-195943"/>
            <a:ext cx="12192002" cy="6858000"/>
            <a:chOff x="-1" y="0"/>
            <a:chExt cx="12192002" cy="6858000"/>
          </a:xfrm>
        </p:grpSpPr>
        <p:cxnSp>
          <p:nvCxnSpPr>
            <p:cNvPr id="97" name="Straight Connector 96"/>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13" name="Group 112"/>
            <p:cNvGrpSpPr/>
            <p:nvPr userDrawn="1"/>
          </p:nvGrpSpPr>
          <p:grpSpPr bwMode="hidden">
            <a:xfrm>
              <a:off x="-1" y="0"/>
              <a:ext cx="12192001" cy="6858000"/>
              <a:chOff x="-1" y="0"/>
              <a:chExt cx="12192001" cy="6858000"/>
            </a:xfrm>
          </p:grpSpPr>
          <p:cxnSp>
            <p:nvCxnSpPr>
              <p:cNvPr id="131" name="Straight Connector 130"/>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36" name="Group 135"/>
              <p:cNvGrpSpPr/>
              <p:nvPr/>
            </p:nvGrpSpPr>
            <p:grpSpPr bwMode="hidden">
              <a:xfrm>
                <a:off x="6327885" y="0"/>
                <a:ext cx="5864115" cy="5898673"/>
                <a:chOff x="6327885" y="0"/>
                <a:chExt cx="5864115" cy="5898673"/>
              </a:xfrm>
            </p:grpSpPr>
            <p:cxnSp>
              <p:nvCxnSpPr>
                <p:cNvPr id="142" name="Straight Connector 141"/>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37" name="Straight Connector 136"/>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114" name="Group 113"/>
            <p:cNvGrpSpPr/>
            <p:nvPr userDrawn="1"/>
          </p:nvGrpSpPr>
          <p:grpSpPr bwMode="hidden">
            <a:xfrm flipH="1">
              <a:off x="0" y="0"/>
              <a:ext cx="12192001" cy="6858000"/>
              <a:chOff x="-1" y="0"/>
              <a:chExt cx="12192001" cy="6858000"/>
            </a:xfrm>
          </p:grpSpPr>
          <p:cxnSp>
            <p:nvCxnSpPr>
              <p:cNvPr id="115" name="Straight Connector 114"/>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120" name="Group 119"/>
              <p:cNvGrpSpPr/>
              <p:nvPr/>
            </p:nvGrpSpPr>
            <p:grpSpPr bwMode="hidden">
              <a:xfrm>
                <a:off x="6327885" y="0"/>
                <a:ext cx="5864115" cy="5898673"/>
                <a:chOff x="6327885" y="0"/>
                <a:chExt cx="5864115" cy="5898673"/>
              </a:xfrm>
            </p:grpSpPr>
            <p:cxnSp>
              <p:nvCxnSpPr>
                <p:cNvPr id="126" name="Straight Connector 125"/>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121" name="Straight Connector 120"/>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2" name="Title Placeholder 1"/>
          <p:cNvSpPr>
            <a:spLocks noGrp="1"/>
          </p:cNvSpPr>
          <p:nvPr>
            <p:ph type="title"/>
          </p:nvPr>
        </p:nvSpPr>
        <p:spPr>
          <a:xfrm>
            <a:off x="1295400" y="503853"/>
            <a:ext cx="9601200" cy="114238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95400" y="1981201"/>
            <a:ext cx="9601200" cy="38099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48" name="Straight Connector 147"/>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3"/>
          </p:nvPr>
        </p:nvSpPr>
        <p:spPr>
          <a:xfrm>
            <a:off x="609601" y="6289679"/>
            <a:ext cx="6128030" cy="222436"/>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r>
              <a:rPr lang="en-US" dirty="0"/>
              <a:t>Add a footer</a:t>
            </a:r>
          </a:p>
        </p:txBody>
      </p:sp>
      <p:sp>
        <p:nvSpPr>
          <p:cNvPr id="4" name="Date Placeholder 3"/>
          <p:cNvSpPr>
            <a:spLocks noGrp="1"/>
          </p:cNvSpPr>
          <p:nvPr>
            <p:ph type="dt" sz="half" idx="2"/>
          </p:nvPr>
        </p:nvSpPr>
        <p:spPr>
          <a:xfrm>
            <a:off x="9294042" y="6289679"/>
            <a:ext cx="965946"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B51B2453-8663-4C69-AF73-9FD7B1DEC5D0}" type="datetime1">
              <a:rPr lang="en-US" smtClean="0"/>
              <a:pPr/>
              <a:t>11/26/2022</a:t>
            </a:fld>
            <a:endParaRPr lang="en-US" dirty="0"/>
          </a:p>
        </p:txBody>
      </p:sp>
      <p:sp>
        <p:nvSpPr>
          <p:cNvPr id="6" name="Slide Number Placeholder 5"/>
          <p:cNvSpPr>
            <a:spLocks noGrp="1"/>
          </p:cNvSpPr>
          <p:nvPr>
            <p:ph type="sldNum" sz="quarter" idx="4"/>
          </p:nvPr>
        </p:nvSpPr>
        <p:spPr>
          <a:xfrm>
            <a:off x="10665311" y="6289679"/>
            <a:ext cx="918882" cy="222436"/>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lumMod val="75000"/>
          </a:schemeClr>
        </a:buClr>
        <a:buSzPct val="100000"/>
        <a:buFont typeface="Arial"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Clr>
          <a:schemeClr val="accent1">
            <a:lumMod val="75000"/>
          </a:schemeClr>
        </a:buClr>
        <a:buSzPct val="100000"/>
        <a:buFont typeface="Arial" pitchFamily="34" charset="0"/>
        <a:buChar char="▪"/>
        <a:defRPr sz="1800" kern="1200">
          <a:solidFill>
            <a:schemeClr val="tx1"/>
          </a:solidFill>
          <a:latin typeface="+mn-lt"/>
          <a:ea typeface="+mn-ea"/>
          <a:cs typeface="+mn-cs"/>
        </a:defRPr>
      </a:lvl2pPr>
      <a:lvl3pPr marL="685800" indent="-179388" algn="l" defTabSz="914400" rtl="0" eaLnBrk="1" latinLnBrk="0" hangingPunct="1">
        <a:lnSpc>
          <a:spcPct val="90000"/>
        </a:lnSpc>
        <a:spcBef>
          <a:spcPts val="800"/>
        </a:spcBef>
        <a:buClr>
          <a:schemeClr val="accent1">
            <a:lumMod val="75000"/>
          </a:schemeClr>
        </a:buClr>
        <a:buSzPct val="100000"/>
        <a:buFont typeface="Arial"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8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4pPr>
      <a:lvl5pPr marL="11430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6pPr>
      <a:lvl7pPr marL="1600200" indent="-179388"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Clr>
          <a:schemeClr val="accent1">
            <a:lumMod val="75000"/>
          </a:schemeClr>
        </a:buClr>
        <a:buSzPct val="100000"/>
        <a:buFont typeface="Arial" pitchFamily="34" charset="0"/>
        <a:buChar char="▪"/>
        <a:defRPr sz="1400" kern="1200">
          <a:solidFill>
            <a:schemeClr val="tx1"/>
          </a:solidFill>
          <a:latin typeface="+mn-lt"/>
          <a:ea typeface="+mn-ea"/>
          <a:cs typeface="+mn-cs"/>
        </a:defRPr>
      </a:lvl8pPr>
      <a:lvl9pPr marL="1878012" indent="0" algn="l" defTabSz="914400" rtl="0" eaLnBrk="1" latinLnBrk="0" hangingPunct="1">
        <a:lnSpc>
          <a:spcPct val="90000"/>
        </a:lnSpc>
        <a:spcBef>
          <a:spcPts val="600"/>
        </a:spcBef>
        <a:buClr>
          <a:schemeClr val="accent1">
            <a:lumMod val="75000"/>
          </a:schemeClr>
        </a:buClr>
        <a:buSzPct val="100000"/>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about:blank"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577972"/>
          </a:xfrm>
        </p:spPr>
        <p:txBody>
          <a:bodyPr/>
          <a:lstStyle/>
          <a:p>
            <a:r>
              <a:rPr lang="sv-SE" dirty="0"/>
              <a:t>Instruktion</a:t>
            </a:r>
            <a:endParaRPr lang="en-GB" dirty="0"/>
          </a:p>
        </p:txBody>
      </p:sp>
      <p:pic>
        <p:nvPicPr>
          <p:cNvPr id="8" name="Picture 7">
            <a:extLst>
              <a:ext uri="{FF2B5EF4-FFF2-40B4-BE49-F238E27FC236}">
                <a16:creationId xmlns:a16="http://schemas.microsoft.com/office/drawing/2014/main" id="{58A2E839-0F47-1CFA-F0B1-7DBDECEDE69B}"/>
              </a:ext>
            </a:extLst>
          </p:cNvPr>
          <p:cNvPicPr>
            <a:picLocks noChangeAspect="1"/>
          </p:cNvPicPr>
          <p:nvPr/>
        </p:nvPicPr>
        <p:blipFill>
          <a:blip r:embed="rId4"/>
          <a:stretch>
            <a:fillRect/>
          </a:stretch>
        </p:blipFill>
        <p:spPr>
          <a:xfrm>
            <a:off x="1295400" y="3731707"/>
            <a:ext cx="1938338" cy="352425"/>
          </a:xfrm>
          <a:prstGeom prst="rect">
            <a:avLst/>
          </a:prstGeom>
        </p:spPr>
      </p:pic>
      <p:pic>
        <p:nvPicPr>
          <p:cNvPr id="10" name="Picture 9">
            <a:extLst>
              <a:ext uri="{FF2B5EF4-FFF2-40B4-BE49-F238E27FC236}">
                <a16:creationId xmlns:a16="http://schemas.microsoft.com/office/drawing/2014/main" id="{6C1E9CEE-F73B-FE17-B360-B6B88C1B2D3A}"/>
              </a:ext>
            </a:extLst>
          </p:cNvPr>
          <p:cNvPicPr>
            <a:picLocks noChangeAspect="1"/>
          </p:cNvPicPr>
          <p:nvPr/>
        </p:nvPicPr>
        <p:blipFill>
          <a:blip r:embed="rId5"/>
          <a:stretch>
            <a:fillRect/>
          </a:stretch>
        </p:blipFill>
        <p:spPr>
          <a:xfrm>
            <a:off x="6644987" y="3576449"/>
            <a:ext cx="2686050" cy="762000"/>
          </a:xfrm>
          <a:prstGeom prst="rect">
            <a:avLst/>
          </a:prstGeom>
        </p:spPr>
      </p:pic>
      <p:pic>
        <p:nvPicPr>
          <p:cNvPr id="15" name="Picture 14">
            <a:extLst>
              <a:ext uri="{FF2B5EF4-FFF2-40B4-BE49-F238E27FC236}">
                <a16:creationId xmlns:a16="http://schemas.microsoft.com/office/drawing/2014/main" id="{60572F8B-4947-1D3C-AF1B-E2636D18EB26}"/>
              </a:ext>
            </a:extLst>
          </p:cNvPr>
          <p:cNvPicPr>
            <a:picLocks noChangeAspect="1"/>
          </p:cNvPicPr>
          <p:nvPr/>
        </p:nvPicPr>
        <p:blipFill>
          <a:blip r:embed="rId6"/>
          <a:stretch>
            <a:fillRect/>
          </a:stretch>
        </p:blipFill>
        <p:spPr>
          <a:xfrm>
            <a:off x="4136883" y="3576449"/>
            <a:ext cx="1754505" cy="662940"/>
          </a:xfrm>
          <a:prstGeom prst="rect">
            <a:avLst/>
          </a:prstGeom>
        </p:spPr>
      </p:pic>
      <p:sp>
        <p:nvSpPr>
          <p:cNvPr id="2" name="TextBox 1">
            <a:extLst>
              <a:ext uri="{FF2B5EF4-FFF2-40B4-BE49-F238E27FC236}">
                <a16:creationId xmlns:a16="http://schemas.microsoft.com/office/drawing/2014/main" id="{B700B3ED-C878-5AF0-F2AD-2BE90CE608AF}"/>
              </a:ext>
            </a:extLst>
          </p:cNvPr>
          <p:cNvSpPr txBox="1"/>
          <p:nvPr/>
        </p:nvSpPr>
        <p:spPr>
          <a:xfrm>
            <a:off x="1295399" y="1323110"/>
            <a:ext cx="7003473" cy="830997"/>
          </a:xfrm>
          <a:prstGeom prst="rect">
            <a:avLst/>
          </a:prstGeom>
          <a:noFill/>
        </p:spPr>
        <p:txBody>
          <a:bodyPr wrap="square" rtlCol="0">
            <a:spAutoFit/>
          </a:bodyPr>
          <a:lstStyle/>
          <a:p>
            <a:r>
              <a:rPr lang="sv-SE" sz="2400" dirty="0"/>
              <a:t>Uppläggning och hantering av aktiviteter</a:t>
            </a:r>
          </a:p>
          <a:p>
            <a:r>
              <a:rPr lang="sv-SE" sz="2400" dirty="0"/>
              <a:t>i Mina Aktiviteter, Visma och Wordpress</a:t>
            </a:r>
            <a:endParaRPr lang="en-GB" sz="2400" dirty="0"/>
          </a:p>
        </p:txBody>
      </p:sp>
    </p:spTree>
    <p:extLst>
      <p:ext uri="{BB962C8B-B14F-4D97-AF65-F5344CB8AC3E}">
        <p14:creationId xmlns:p14="http://schemas.microsoft.com/office/powerpoint/2010/main" val="39846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2CEDE-B9B0-D0E0-2F11-7EC9F47DB5FA}"/>
              </a:ext>
            </a:extLst>
          </p:cNvPr>
          <p:cNvSpPr>
            <a:spLocks noGrp="1"/>
          </p:cNvSpPr>
          <p:nvPr>
            <p:ph type="title"/>
          </p:nvPr>
        </p:nvSpPr>
        <p:spPr>
          <a:xfrm>
            <a:off x="1295400" y="503854"/>
            <a:ext cx="9601200" cy="535238"/>
          </a:xfrm>
        </p:spPr>
        <p:txBody>
          <a:bodyPr>
            <a:normAutofit/>
          </a:bodyPr>
          <a:lstStyle/>
          <a:p>
            <a:r>
              <a:rPr lang="sv-SE" sz="2800" b="1" dirty="0"/>
              <a:t>Arbetsgång för Aktivitetskod</a:t>
            </a:r>
          </a:p>
        </p:txBody>
      </p:sp>
      <p:sp>
        <p:nvSpPr>
          <p:cNvPr id="3" name="Content Placeholder 2">
            <a:extLst>
              <a:ext uri="{FF2B5EF4-FFF2-40B4-BE49-F238E27FC236}">
                <a16:creationId xmlns:a16="http://schemas.microsoft.com/office/drawing/2014/main" id="{80BDC1A2-62E6-C7B3-C3FF-62F46C0DFD52}"/>
              </a:ext>
            </a:extLst>
          </p:cNvPr>
          <p:cNvSpPr>
            <a:spLocks noGrp="1"/>
          </p:cNvSpPr>
          <p:nvPr>
            <p:ph idx="1"/>
          </p:nvPr>
        </p:nvSpPr>
        <p:spPr>
          <a:xfrm>
            <a:off x="921328" y="1253331"/>
            <a:ext cx="7655169" cy="4351338"/>
          </a:xfrm>
        </p:spPr>
        <p:txBody>
          <a:bodyPr>
            <a:normAutofit/>
          </a:bodyPr>
          <a:lstStyle/>
          <a:p>
            <a:r>
              <a:rPr lang="sv-SE" sz="2000" dirty="0"/>
              <a:t>Kommiteerna bestämmer sig för en unik kod för varje ”aktivitet” när det är dags att lägga upp dem i Mina Aktiviteter</a:t>
            </a:r>
          </a:p>
          <a:p>
            <a:r>
              <a:rPr lang="sv-SE" sz="2000" dirty="0"/>
              <a:t>Dokumentera koden i t.ex. Excel, så har man koll på historiken</a:t>
            </a:r>
          </a:p>
          <a:p>
            <a:r>
              <a:rPr lang="sv-SE" sz="2000" dirty="0"/>
              <a:t>Skicka dokumentet till kassören för varje nyskapad kod, lägger ni upp flera samtidigt så inkludera dem i samma skick</a:t>
            </a:r>
          </a:p>
        </p:txBody>
      </p:sp>
    </p:spTree>
    <p:extLst>
      <p:ext uri="{BB962C8B-B14F-4D97-AF65-F5344CB8AC3E}">
        <p14:creationId xmlns:p14="http://schemas.microsoft.com/office/powerpoint/2010/main" val="254828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54B9D02-E853-5147-43CD-91F292FBD6D6}"/>
              </a:ext>
            </a:extLst>
          </p:cNvPr>
          <p:cNvPicPr>
            <a:picLocks noChangeAspect="1"/>
          </p:cNvPicPr>
          <p:nvPr/>
        </p:nvPicPr>
        <p:blipFill>
          <a:blip r:embed="rId2"/>
          <a:stretch>
            <a:fillRect/>
          </a:stretch>
        </p:blipFill>
        <p:spPr>
          <a:xfrm>
            <a:off x="338675" y="1271079"/>
            <a:ext cx="3754001" cy="4133619"/>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9" name="TextBox 8">
            <a:extLst>
              <a:ext uri="{FF2B5EF4-FFF2-40B4-BE49-F238E27FC236}">
                <a16:creationId xmlns:a16="http://schemas.microsoft.com/office/drawing/2014/main" id="{20F1AE33-9B36-89D6-5A6B-1D280BDD3658}"/>
              </a:ext>
            </a:extLst>
          </p:cNvPr>
          <p:cNvSpPr txBox="1"/>
          <p:nvPr/>
        </p:nvSpPr>
        <p:spPr>
          <a:xfrm>
            <a:off x="7588045" y="2559553"/>
            <a:ext cx="1664238" cy="369332"/>
          </a:xfrm>
          <a:prstGeom prst="rect">
            <a:avLst/>
          </a:prstGeom>
          <a:noFill/>
        </p:spPr>
        <p:txBody>
          <a:bodyPr wrap="none" rtlCol="0">
            <a:spAutoFit/>
          </a:bodyPr>
          <a:lstStyle/>
          <a:p>
            <a:r>
              <a:rPr lang="sv-SE" dirty="0"/>
              <a:t>Välj ’Indelning’</a:t>
            </a:r>
            <a:endParaRPr lang="en-GB" dirty="0"/>
          </a:p>
        </p:txBody>
      </p:sp>
      <p:pic>
        <p:nvPicPr>
          <p:cNvPr id="11" name="Picture 10">
            <a:extLst>
              <a:ext uri="{FF2B5EF4-FFF2-40B4-BE49-F238E27FC236}">
                <a16:creationId xmlns:a16="http://schemas.microsoft.com/office/drawing/2014/main" id="{68CC0E88-C034-7229-9CB2-E0F4DD078B0A}"/>
              </a:ext>
            </a:extLst>
          </p:cNvPr>
          <p:cNvPicPr>
            <a:picLocks noChangeAspect="1"/>
          </p:cNvPicPr>
          <p:nvPr/>
        </p:nvPicPr>
        <p:blipFill>
          <a:blip r:embed="rId3"/>
          <a:stretch>
            <a:fillRect/>
          </a:stretch>
        </p:blipFill>
        <p:spPr>
          <a:xfrm>
            <a:off x="7614855" y="2892619"/>
            <a:ext cx="3684699" cy="2483168"/>
          </a:xfrm>
          <a:prstGeom prst="rect">
            <a:avLst/>
          </a:prstGeom>
        </p:spPr>
      </p:pic>
      <p:sp>
        <p:nvSpPr>
          <p:cNvPr id="12" name="TextBox 11">
            <a:extLst>
              <a:ext uri="{FF2B5EF4-FFF2-40B4-BE49-F238E27FC236}">
                <a16:creationId xmlns:a16="http://schemas.microsoft.com/office/drawing/2014/main" id="{86E9F6F4-73B4-9DE9-7769-79421BF34B0E}"/>
              </a:ext>
            </a:extLst>
          </p:cNvPr>
          <p:cNvSpPr txBox="1"/>
          <p:nvPr/>
        </p:nvSpPr>
        <p:spPr>
          <a:xfrm>
            <a:off x="7417101" y="5539956"/>
            <a:ext cx="1835182" cy="369332"/>
          </a:xfrm>
          <a:prstGeom prst="rect">
            <a:avLst/>
          </a:prstGeom>
          <a:noFill/>
        </p:spPr>
        <p:txBody>
          <a:bodyPr wrap="none" rtlCol="0">
            <a:spAutoFit/>
          </a:bodyPr>
          <a:lstStyle/>
          <a:p>
            <a:r>
              <a:rPr lang="sv-SE" dirty="0"/>
              <a:t>Tryck på ’Spara’</a:t>
            </a:r>
            <a:endParaRPr lang="en-GB" dirty="0"/>
          </a:p>
        </p:txBody>
      </p:sp>
      <p:sp>
        <p:nvSpPr>
          <p:cNvPr id="14" name="Rectangle 13">
            <a:extLst>
              <a:ext uri="{FF2B5EF4-FFF2-40B4-BE49-F238E27FC236}">
                <a16:creationId xmlns:a16="http://schemas.microsoft.com/office/drawing/2014/main" id="{587BA9DD-83F4-1DE7-694C-ED3CBEDA898E}"/>
              </a:ext>
            </a:extLst>
          </p:cNvPr>
          <p:cNvSpPr/>
          <p:nvPr/>
        </p:nvSpPr>
        <p:spPr>
          <a:xfrm>
            <a:off x="478782" y="2947995"/>
            <a:ext cx="1047135" cy="15485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64037-EACE-DB4F-1A8D-2B0663ABCD82}"/>
              </a:ext>
            </a:extLst>
          </p:cNvPr>
          <p:cNvSpPr/>
          <p:nvPr/>
        </p:nvSpPr>
        <p:spPr>
          <a:xfrm>
            <a:off x="338676" y="5217816"/>
            <a:ext cx="546227" cy="15485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6438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8C80EF7-9439-0B8A-3D05-F65517A1B0D9}"/>
              </a:ext>
            </a:extLst>
          </p:cNvPr>
          <p:cNvPicPr>
            <a:picLocks noChangeAspect="1"/>
          </p:cNvPicPr>
          <p:nvPr/>
        </p:nvPicPr>
        <p:blipFill>
          <a:blip r:embed="rId2"/>
          <a:stretch>
            <a:fillRect/>
          </a:stretch>
        </p:blipFill>
        <p:spPr>
          <a:xfrm>
            <a:off x="280213" y="1089590"/>
            <a:ext cx="4756785" cy="5657850"/>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14" name="TextBox 13">
            <a:extLst>
              <a:ext uri="{FF2B5EF4-FFF2-40B4-BE49-F238E27FC236}">
                <a16:creationId xmlns:a16="http://schemas.microsoft.com/office/drawing/2014/main" id="{35FB5969-74DC-B2C8-C8A7-E9CF38C42A5D}"/>
              </a:ext>
            </a:extLst>
          </p:cNvPr>
          <p:cNvSpPr txBox="1"/>
          <p:nvPr/>
        </p:nvSpPr>
        <p:spPr>
          <a:xfrm>
            <a:off x="6096000" y="2101644"/>
            <a:ext cx="5481052" cy="1754326"/>
          </a:xfrm>
          <a:prstGeom prst="rect">
            <a:avLst/>
          </a:prstGeom>
          <a:noFill/>
        </p:spPr>
        <p:txBody>
          <a:bodyPr wrap="none" rtlCol="0">
            <a:spAutoFit/>
          </a:bodyPr>
          <a:lstStyle/>
          <a:p>
            <a:r>
              <a:rPr lang="sv-SE" b="1" dirty="0"/>
              <a:t>Öppna upp 2. Tid, plats.....</a:t>
            </a:r>
          </a:p>
          <a:p>
            <a:r>
              <a:rPr lang="sv-SE" dirty="0"/>
              <a:t>Start: Ange Datum och tid</a:t>
            </a:r>
          </a:p>
          <a:p>
            <a:r>
              <a:rPr lang="en-GB" dirty="0" err="1"/>
              <a:t>Antal</a:t>
            </a:r>
            <a:r>
              <a:rPr lang="en-GB" dirty="0"/>
              <a:t> </a:t>
            </a:r>
            <a:r>
              <a:rPr lang="en-GB" dirty="0" err="1"/>
              <a:t>tillfällen</a:t>
            </a:r>
            <a:r>
              <a:rPr lang="en-GB" dirty="0"/>
              <a:t>: Ange </a:t>
            </a:r>
            <a:r>
              <a:rPr lang="en-GB" dirty="0" err="1"/>
              <a:t>antal</a:t>
            </a:r>
            <a:r>
              <a:rPr lang="en-GB" dirty="0"/>
              <a:t> </a:t>
            </a:r>
            <a:r>
              <a:rPr lang="en-GB" dirty="0" err="1"/>
              <a:t>tillfällen</a:t>
            </a:r>
            <a:endParaRPr lang="en-GB" dirty="0"/>
          </a:p>
          <a:p>
            <a:r>
              <a:rPr lang="en-GB" dirty="0" err="1"/>
              <a:t>Första</a:t>
            </a:r>
            <a:r>
              <a:rPr lang="en-GB" dirty="0"/>
              <a:t> </a:t>
            </a:r>
            <a:r>
              <a:rPr lang="en-GB" dirty="0" err="1"/>
              <a:t>enskilda</a:t>
            </a:r>
            <a:r>
              <a:rPr lang="en-GB" dirty="0"/>
              <a:t>…: </a:t>
            </a:r>
            <a:r>
              <a:rPr lang="en-GB" dirty="0" err="1"/>
              <a:t>Anges</a:t>
            </a:r>
            <a:r>
              <a:rPr lang="en-GB" dirty="0"/>
              <a:t> vid </a:t>
            </a:r>
            <a:r>
              <a:rPr lang="en-GB" dirty="0" err="1"/>
              <a:t>behov</a:t>
            </a:r>
            <a:endParaRPr lang="en-GB" dirty="0"/>
          </a:p>
          <a:p>
            <a:r>
              <a:rPr lang="en-GB" dirty="0" err="1"/>
              <a:t>Eventuell</a:t>
            </a:r>
            <a:r>
              <a:rPr lang="en-GB" dirty="0"/>
              <a:t> </a:t>
            </a:r>
            <a:r>
              <a:rPr lang="en-GB" dirty="0" err="1"/>
              <a:t>anpassad</a:t>
            </a:r>
            <a:r>
              <a:rPr lang="en-GB" dirty="0"/>
              <a:t>..: Ange </a:t>
            </a:r>
            <a:r>
              <a:rPr lang="en-GB" dirty="0" err="1"/>
              <a:t>t.ex</a:t>
            </a:r>
            <a:r>
              <a:rPr lang="en-GB" dirty="0"/>
              <a:t> plats för </a:t>
            </a:r>
            <a:r>
              <a:rPr lang="en-GB" dirty="0" err="1"/>
              <a:t>samåkning</a:t>
            </a:r>
            <a:endParaRPr lang="en-GB" dirty="0"/>
          </a:p>
          <a:p>
            <a:r>
              <a:rPr lang="en-GB" dirty="0" err="1"/>
              <a:t>Eventuell</a:t>
            </a:r>
            <a:r>
              <a:rPr lang="en-GB" dirty="0"/>
              <a:t> </a:t>
            </a:r>
            <a:r>
              <a:rPr lang="en-GB" dirty="0" err="1"/>
              <a:t>anpassad</a:t>
            </a:r>
            <a:r>
              <a:rPr lang="en-GB" dirty="0"/>
              <a:t>... Ange </a:t>
            </a:r>
            <a:r>
              <a:rPr lang="en-GB" dirty="0" err="1"/>
              <a:t>ansvarig</a:t>
            </a:r>
            <a:endParaRPr lang="en-GB" dirty="0"/>
          </a:p>
        </p:txBody>
      </p:sp>
      <p:sp>
        <p:nvSpPr>
          <p:cNvPr id="19" name="Rectangle 18">
            <a:extLst>
              <a:ext uri="{FF2B5EF4-FFF2-40B4-BE49-F238E27FC236}">
                <a16:creationId xmlns:a16="http://schemas.microsoft.com/office/drawing/2014/main" id="{70B9D8A0-D538-C707-1A41-5BBC0A0D13EC}"/>
              </a:ext>
            </a:extLst>
          </p:cNvPr>
          <p:cNvSpPr/>
          <p:nvPr/>
        </p:nvSpPr>
        <p:spPr>
          <a:xfrm>
            <a:off x="427574" y="2772692"/>
            <a:ext cx="2315626" cy="22122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B303859-8C90-E8A9-FCA6-BAC55BE45519}"/>
              </a:ext>
            </a:extLst>
          </p:cNvPr>
          <p:cNvSpPr/>
          <p:nvPr/>
        </p:nvSpPr>
        <p:spPr>
          <a:xfrm>
            <a:off x="427574" y="3311027"/>
            <a:ext cx="3753594" cy="22122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7714F0E-D27D-BB96-C864-6E2255D2C53C}"/>
              </a:ext>
            </a:extLst>
          </p:cNvPr>
          <p:cNvSpPr/>
          <p:nvPr/>
        </p:nvSpPr>
        <p:spPr>
          <a:xfrm>
            <a:off x="427574" y="5910997"/>
            <a:ext cx="1865800" cy="2833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B60DF078-25F2-317A-484E-FF50CB347C12}"/>
              </a:ext>
            </a:extLst>
          </p:cNvPr>
          <p:cNvSpPr/>
          <p:nvPr/>
        </p:nvSpPr>
        <p:spPr>
          <a:xfrm>
            <a:off x="427574" y="6441958"/>
            <a:ext cx="1865800" cy="2833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726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21C634-6E5E-D992-D727-F23E2B7EE58C}"/>
              </a:ext>
            </a:extLst>
          </p:cNvPr>
          <p:cNvPicPr>
            <a:picLocks noChangeAspect="1"/>
          </p:cNvPicPr>
          <p:nvPr/>
        </p:nvPicPr>
        <p:blipFill>
          <a:blip r:embed="rId2"/>
          <a:stretch>
            <a:fillRect/>
          </a:stretch>
        </p:blipFill>
        <p:spPr>
          <a:xfrm>
            <a:off x="312297" y="1149090"/>
            <a:ext cx="6012180" cy="2417445"/>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17" name="TextBox 16">
            <a:extLst>
              <a:ext uri="{FF2B5EF4-FFF2-40B4-BE49-F238E27FC236}">
                <a16:creationId xmlns:a16="http://schemas.microsoft.com/office/drawing/2014/main" id="{5A9E6840-80AC-EA30-35D7-25C45EA4EA98}"/>
              </a:ext>
            </a:extLst>
          </p:cNvPr>
          <p:cNvSpPr txBox="1"/>
          <p:nvPr/>
        </p:nvSpPr>
        <p:spPr>
          <a:xfrm>
            <a:off x="6662348" y="1149090"/>
            <a:ext cx="3557384" cy="1200329"/>
          </a:xfrm>
          <a:prstGeom prst="rect">
            <a:avLst/>
          </a:prstGeom>
          <a:noFill/>
        </p:spPr>
        <p:txBody>
          <a:bodyPr wrap="none" rtlCol="0">
            <a:spAutoFit/>
          </a:bodyPr>
          <a:lstStyle/>
          <a:p>
            <a:r>
              <a:rPr lang="sv-SE" b="1" dirty="0"/>
              <a:t>Öppna upp 4. Funktionalitet.....</a:t>
            </a:r>
          </a:p>
          <a:p>
            <a:r>
              <a:rPr lang="sv-SE" dirty="0"/>
              <a:t>Medlemsskap krävs: Ja/Nej</a:t>
            </a:r>
          </a:p>
          <a:p>
            <a:r>
              <a:rPr lang="sv-SE" dirty="0"/>
              <a:t>Min antal: Ange vid behov</a:t>
            </a:r>
          </a:p>
          <a:p>
            <a:r>
              <a:rPr lang="sv-SE" dirty="0"/>
              <a:t>Max antal: Ange vid behov</a:t>
            </a:r>
          </a:p>
        </p:txBody>
      </p:sp>
      <p:sp>
        <p:nvSpPr>
          <p:cNvPr id="18" name="Rectangle 17">
            <a:extLst>
              <a:ext uri="{FF2B5EF4-FFF2-40B4-BE49-F238E27FC236}">
                <a16:creationId xmlns:a16="http://schemas.microsoft.com/office/drawing/2014/main" id="{3A8C90E3-E150-0E98-FBD4-ED88F4AB9A4D}"/>
              </a:ext>
            </a:extLst>
          </p:cNvPr>
          <p:cNvSpPr/>
          <p:nvPr/>
        </p:nvSpPr>
        <p:spPr>
          <a:xfrm>
            <a:off x="427574" y="1536987"/>
            <a:ext cx="3141536" cy="2422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0B9D8A0-D538-C707-1A41-5BBC0A0D13EC}"/>
              </a:ext>
            </a:extLst>
          </p:cNvPr>
          <p:cNvSpPr/>
          <p:nvPr/>
        </p:nvSpPr>
        <p:spPr>
          <a:xfrm>
            <a:off x="427574" y="1796701"/>
            <a:ext cx="3141536" cy="2422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B303859-8C90-E8A9-FCA6-BAC55BE45519}"/>
              </a:ext>
            </a:extLst>
          </p:cNvPr>
          <p:cNvSpPr/>
          <p:nvPr/>
        </p:nvSpPr>
        <p:spPr>
          <a:xfrm>
            <a:off x="427575" y="3250799"/>
            <a:ext cx="2529478" cy="24229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9991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E2B09E2-A718-58E8-B0B3-F6C7445CB8EC}"/>
              </a:ext>
            </a:extLst>
          </p:cNvPr>
          <p:cNvPicPr>
            <a:picLocks noChangeAspect="1"/>
          </p:cNvPicPr>
          <p:nvPr/>
        </p:nvPicPr>
        <p:blipFill>
          <a:blip r:embed="rId2"/>
          <a:stretch>
            <a:fillRect/>
          </a:stretch>
        </p:blipFill>
        <p:spPr>
          <a:xfrm>
            <a:off x="275301" y="1088192"/>
            <a:ext cx="5450681" cy="3950494"/>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2"/>
            <a:ext cx="9601200" cy="562947"/>
          </a:xfrm>
        </p:spPr>
        <p:txBody>
          <a:bodyPr/>
          <a:lstStyle/>
          <a:p>
            <a:r>
              <a:rPr lang="sv-SE" dirty="0"/>
              <a:t>Skapa ny aktivitet</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5967219" y="1247621"/>
            <a:ext cx="6224781" cy="2031325"/>
          </a:xfrm>
          <a:prstGeom prst="rect">
            <a:avLst/>
          </a:prstGeom>
          <a:noFill/>
        </p:spPr>
        <p:txBody>
          <a:bodyPr wrap="none" rtlCol="0">
            <a:spAutoFit/>
          </a:bodyPr>
          <a:lstStyle/>
          <a:p>
            <a:r>
              <a:rPr lang="sv-SE" b="1" dirty="0"/>
              <a:t>Öppna upp 5. Synlighet.....</a:t>
            </a:r>
          </a:p>
          <a:p>
            <a:r>
              <a:rPr lang="sv-SE" i="1" dirty="0"/>
              <a:t>Visa publict: 	</a:t>
            </a:r>
            <a:r>
              <a:rPr lang="sv-SE" dirty="0"/>
              <a:t>Ja om aktiviteten ska visas</a:t>
            </a:r>
          </a:p>
          <a:p>
            <a:r>
              <a:rPr lang="en-GB" i="1" dirty="0" err="1"/>
              <a:t>Börja</a:t>
            </a:r>
            <a:r>
              <a:rPr lang="en-GB" i="1" dirty="0"/>
              <a:t> visa info…: 	</a:t>
            </a:r>
            <a:r>
              <a:rPr lang="en-GB" dirty="0"/>
              <a:t>Ange </a:t>
            </a:r>
            <a:r>
              <a:rPr lang="en-GB" dirty="0" err="1"/>
              <a:t>fr.o.m</a:t>
            </a:r>
            <a:r>
              <a:rPr lang="en-GB" dirty="0"/>
              <a:t> datum </a:t>
            </a:r>
            <a:r>
              <a:rPr lang="en-GB" dirty="0" err="1"/>
              <a:t>när</a:t>
            </a:r>
            <a:r>
              <a:rPr lang="en-GB" dirty="0"/>
              <a:t> </a:t>
            </a:r>
            <a:r>
              <a:rPr lang="en-GB" dirty="0" err="1"/>
              <a:t>aktiviteten</a:t>
            </a:r>
            <a:endParaRPr lang="en-GB" dirty="0"/>
          </a:p>
          <a:p>
            <a:r>
              <a:rPr lang="en-GB" dirty="0"/>
              <a:t>                            	ska visas</a:t>
            </a:r>
          </a:p>
          <a:p>
            <a:r>
              <a:rPr lang="en-GB" i="1" dirty="0" err="1"/>
              <a:t>Direktanmälan</a:t>
            </a:r>
            <a:r>
              <a:rPr lang="en-GB" i="1" dirty="0"/>
              <a:t>: 	</a:t>
            </a:r>
            <a:r>
              <a:rPr lang="en-GB" dirty="0"/>
              <a:t>Ange </a:t>
            </a:r>
            <a:r>
              <a:rPr lang="en-GB" dirty="0" err="1"/>
              <a:t>fr.o.m</a:t>
            </a:r>
            <a:r>
              <a:rPr lang="en-GB" dirty="0"/>
              <a:t> datum för </a:t>
            </a:r>
            <a:r>
              <a:rPr lang="en-GB" dirty="0" err="1"/>
              <a:t>anmälan</a:t>
            </a:r>
            <a:endParaRPr lang="en-GB" dirty="0"/>
          </a:p>
          <a:p>
            <a:r>
              <a:rPr lang="en-GB" i="1" dirty="0" err="1"/>
              <a:t>Stäng</a:t>
            </a:r>
            <a:r>
              <a:rPr lang="en-GB" i="1" dirty="0"/>
              <a:t> </a:t>
            </a:r>
            <a:r>
              <a:rPr lang="en-GB" i="1" dirty="0" err="1"/>
              <a:t>anmälan</a:t>
            </a:r>
            <a:r>
              <a:rPr lang="en-GB" i="1" dirty="0"/>
              <a:t>: 	</a:t>
            </a:r>
            <a:r>
              <a:rPr lang="en-GB" dirty="0"/>
              <a:t>Ange datum </a:t>
            </a:r>
            <a:r>
              <a:rPr lang="en-GB" dirty="0" err="1"/>
              <a:t>när</a:t>
            </a:r>
            <a:r>
              <a:rPr lang="en-GB" dirty="0"/>
              <a:t> </a:t>
            </a:r>
            <a:r>
              <a:rPr lang="en-GB" dirty="0" err="1"/>
              <a:t>anmälan</a:t>
            </a:r>
            <a:r>
              <a:rPr lang="en-GB" dirty="0"/>
              <a:t> ska </a:t>
            </a:r>
            <a:r>
              <a:rPr lang="en-GB" dirty="0" err="1"/>
              <a:t>stänga</a:t>
            </a:r>
            <a:endParaRPr lang="en-GB" dirty="0"/>
          </a:p>
          <a:p>
            <a:r>
              <a:rPr lang="en-GB" i="1" dirty="0" err="1"/>
              <a:t>Sluta</a:t>
            </a:r>
            <a:r>
              <a:rPr lang="en-GB" i="1" dirty="0"/>
              <a:t> visa…:	</a:t>
            </a:r>
            <a:r>
              <a:rPr lang="en-GB" dirty="0"/>
              <a:t>Ange datum </a:t>
            </a:r>
            <a:r>
              <a:rPr lang="en-GB" dirty="0" err="1"/>
              <a:t>när</a:t>
            </a:r>
            <a:r>
              <a:rPr lang="en-GB" dirty="0"/>
              <a:t> </a:t>
            </a:r>
            <a:r>
              <a:rPr lang="en-GB" dirty="0" err="1"/>
              <a:t>aktiviteten</a:t>
            </a:r>
            <a:r>
              <a:rPr lang="en-GB" dirty="0"/>
              <a:t> </a:t>
            </a:r>
            <a:r>
              <a:rPr lang="en-GB" dirty="0" err="1"/>
              <a:t>inte</a:t>
            </a:r>
            <a:r>
              <a:rPr lang="en-GB" dirty="0"/>
              <a:t> ska visas</a:t>
            </a:r>
          </a:p>
        </p:txBody>
      </p:sp>
      <p:sp>
        <p:nvSpPr>
          <p:cNvPr id="10" name="Rectangle 9">
            <a:extLst>
              <a:ext uri="{FF2B5EF4-FFF2-40B4-BE49-F238E27FC236}">
                <a16:creationId xmlns:a16="http://schemas.microsoft.com/office/drawing/2014/main" id="{F04C8BF5-0723-AC13-91EE-A9A97FEF7814}"/>
              </a:ext>
            </a:extLst>
          </p:cNvPr>
          <p:cNvSpPr/>
          <p:nvPr/>
        </p:nvSpPr>
        <p:spPr>
          <a:xfrm>
            <a:off x="442451" y="1799303"/>
            <a:ext cx="3082414" cy="2580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757A5DB-AB2D-D110-F7D3-6BB38F7C1AC4}"/>
              </a:ext>
            </a:extLst>
          </p:cNvPr>
          <p:cNvSpPr/>
          <p:nvPr/>
        </p:nvSpPr>
        <p:spPr>
          <a:xfrm>
            <a:off x="442451" y="2753763"/>
            <a:ext cx="2787446" cy="2580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99F09887-5A3A-122F-4023-B6FA5903DC1C}"/>
              </a:ext>
            </a:extLst>
          </p:cNvPr>
          <p:cNvSpPr/>
          <p:nvPr/>
        </p:nvSpPr>
        <p:spPr>
          <a:xfrm>
            <a:off x="442451" y="3686101"/>
            <a:ext cx="2787446" cy="2580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7B0EEEC-A06A-FF35-2BB4-2A89B9B109BF}"/>
              </a:ext>
            </a:extLst>
          </p:cNvPr>
          <p:cNvSpPr/>
          <p:nvPr/>
        </p:nvSpPr>
        <p:spPr>
          <a:xfrm>
            <a:off x="435077" y="4288327"/>
            <a:ext cx="3642852" cy="63026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51661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744E02-CEF5-DED0-339C-F7300BF3B3B8}"/>
              </a:ext>
            </a:extLst>
          </p:cNvPr>
          <p:cNvPicPr>
            <a:picLocks noChangeAspect="1"/>
          </p:cNvPicPr>
          <p:nvPr/>
        </p:nvPicPr>
        <p:blipFill>
          <a:blip r:embed="rId2"/>
          <a:stretch>
            <a:fillRect/>
          </a:stretch>
        </p:blipFill>
        <p:spPr>
          <a:xfrm>
            <a:off x="326514" y="1247621"/>
            <a:ext cx="5640705" cy="3407093"/>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2"/>
            <a:ext cx="9601200" cy="562947"/>
          </a:xfrm>
        </p:spPr>
        <p:txBody>
          <a:bodyPr/>
          <a:lstStyle/>
          <a:p>
            <a:r>
              <a:rPr lang="sv-SE" dirty="0"/>
              <a:t>Skapa ny aktivitet</a:t>
            </a:r>
            <a:endParaRPr lang="en-GB" dirty="0"/>
          </a:p>
        </p:txBody>
      </p:sp>
      <p:sp>
        <p:nvSpPr>
          <p:cNvPr id="17" name="TextBox 16">
            <a:extLst>
              <a:ext uri="{FF2B5EF4-FFF2-40B4-BE49-F238E27FC236}">
                <a16:creationId xmlns:a16="http://schemas.microsoft.com/office/drawing/2014/main" id="{5A9E6840-80AC-EA30-35D7-25C45EA4EA98}"/>
              </a:ext>
            </a:extLst>
          </p:cNvPr>
          <p:cNvSpPr txBox="1"/>
          <p:nvPr/>
        </p:nvSpPr>
        <p:spPr>
          <a:xfrm>
            <a:off x="6146755" y="1189687"/>
            <a:ext cx="6045245" cy="1477328"/>
          </a:xfrm>
          <a:prstGeom prst="rect">
            <a:avLst/>
          </a:prstGeom>
          <a:noFill/>
        </p:spPr>
        <p:txBody>
          <a:bodyPr wrap="none" rtlCol="0">
            <a:spAutoFit/>
          </a:bodyPr>
          <a:lstStyle/>
          <a:p>
            <a:r>
              <a:rPr lang="sv-SE" b="1" dirty="0"/>
              <a:t>Öppna upp 6. Publik beskrivning</a:t>
            </a:r>
          </a:p>
          <a:p>
            <a:r>
              <a:rPr lang="sv-SE" dirty="0"/>
              <a:t>Välj profilbild...:	Välj profilbild från arkiv, kan laddas upp</a:t>
            </a:r>
          </a:p>
          <a:p>
            <a:r>
              <a:rPr lang="sv-SE" dirty="0"/>
              <a:t>		genom att trycka på symbolen till höger</a:t>
            </a:r>
          </a:p>
          <a:p>
            <a:r>
              <a:rPr lang="sv-SE" dirty="0"/>
              <a:t>Beskr av aktivitet:	Skriv eller klistra in text som beskriver</a:t>
            </a:r>
          </a:p>
          <a:p>
            <a:r>
              <a:rPr lang="sv-SE" dirty="0"/>
              <a:t>		aktiviteten</a:t>
            </a:r>
          </a:p>
        </p:txBody>
      </p:sp>
      <p:sp>
        <p:nvSpPr>
          <p:cNvPr id="10" name="Rectangle 9">
            <a:extLst>
              <a:ext uri="{FF2B5EF4-FFF2-40B4-BE49-F238E27FC236}">
                <a16:creationId xmlns:a16="http://schemas.microsoft.com/office/drawing/2014/main" id="{F04C8BF5-0723-AC13-91EE-A9A97FEF7814}"/>
              </a:ext>
            </a:extLst>
          </p:cNvPr>
          <p:cNvSpPr/>
          <p:nvPr/>
        </p:nvSpPr>
        <p:spPr>
          <a:xfrm>
            <a:off x="435077" y="1943099"/>
            <a:ext cx="2190136" cy="25809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7B0EEEC-A06A-FF35-2BB4-2A89B9B109BF}"/>
              </a:ext>
            </a:extLst>
          </p:cNvPr>
          <p:cNvSpPr/>
          <p:nvPr/>
        </p:nvSpPr>
        <p:spPr>
          <a:xfrm>
            <a:off x="435077" y="3484540"/>
            <a:ext cx="5405284" cy="108746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4561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0CD673FF-EC9C-8D6D-E474-52E9BA1583D4}"/>
              </a:ext>
            </a:extLst>
          </p:cNvPr>
          <p:cNvSpPr>
            <a:spLocks noGrp="1"/>
          </p:cNvSpPr>
          <p:nvPr>
            <p:ph sz="half" idx="2"/>
          </p:nvPr>
        </p:nvSpPr>
        <p:spPr>
          <a:xfrm>
            <a:off x="6125565" y="1036732"/>
            <a:ext cx="5325221" cy="2209800"/>
          </a:xfrm>
        </p:spPr>
        <p:txBody>
          <a:bodyPr>
            <a:normAutofit fontScale="25000" lnSpcReduction="20000"/>
          </a:bodyPr>
          <a:lstStyle/>
          <a:p>
            <a:pPr marL="0" indent="0">
              <a:lnSpc>
                <a:spcPct val="120000"/>
              </a:lnSpc>
              <a:spcBef>
                <a:spcPts val="0"/>
              </a:spcBef>
              <a:buNone/>
            </a:pPr>
            <a:endParaRPr lang="sv-SE" sz="1200" dirty="0"/>
          </a:p>
          <a:p>
            <a:pPr>
              <a:lnSpc>
                <a:spcPct val="120000"/>
              </a:lnSpc>
              <a:spcBef>
                <a:spcPts val="0"/>
              </a:spcBef>
            </a:pPr>
            <a:r>
              <a:rPr lang="sv-SE" sz="7200" dirty="0"/>
              <a:t>Pris: Om ingen kostnad ange </a:t>
            </a:r>
            <a:r>
              <a:rPr lang="sv-SE" sz="7200" b="1" dirty="0"/>
              <a:t>0</a:t>
            </a:r>
          </a:p>
          <a:p>
            <a:pPr>
              <a:lnSpc>
                <a:spcPct val="120000"/>
              </a:lnSpc>
              <a:spcBef>
                <a:spcPts val="0"/>
              </a:spcBef>
            </a:pPr>
            <a:r>
              <a:rPr lang="sv-SE" sz="7200" strike="sngStrike" dirty="0"/>
              <a:t>Varav anm.avg: </a:t>
            </a:r>
            <a:r>
              <a:rPr lang="sv-SE" sz="7200" dirty="0"/>
              <a:t>Används ej</a:t>
            </a:r>
          </a:p>
          <a:p>
            <a:pPr>
              <a:lnSpc>
                <a:spcPct val="120000"/>
              </a:lnSpc>
              <a:spcBef>
                <a:spcPts val="0"/>
              </a:spcBef>
            </a:pPr>
            <a:r>
              <a:rPr lang="sv-SE" sz="7200" dirty="0"/>
              <a:t>Momssats : Välj </a:t>
            </a:r>
            <a:r>
              <a:rPr lang="sv-SE" sz="7200" b="1" dirty="0"/>
              <a:t>0</a:t>
            </a:r>
          </a:p>
          <a:p>
            <a:pPr>
              <a:lnSpc>
                <a:spcPct val="120000"/>
              </a:lnSpc>
              <a:spcBef>
                <a:spcPts val="0"/>
              </a:spcBef>
            </a:pPr>
            <a:r>
              <a:rPr lang="sv-SE" sz="7200" dirty="0"/>
              <a:t>Bokn. Villkor: ?</a:t>
            </a:r>
          </a:p>
          <a:p>
            <a:pPr>
              <a:lnSpc>
                <a:spcPct val="120000"/>
              </a:lnSpc>
              <a:spcBef>
                <a:spcPts val="0"/>
              </a:spcBef>
            </a:pPr>
            <a:r>
              <a:rPr lang="sv-SE" sz="7200" dirty="0"/>
              <a:t>Verksamhetsår: Välj aktuellt år</a:t>
            </a:r>
          </a:p>
          <a:p>
            <a:pPr>
              <a:lnSpc>
                <a:spcPct val="120000"/>
              </a:lnSpc>
              <a:spcBef>
                <a:spcPts val="0"/>
              </a:spcBef>
            </a:pPr>
            <a:r>
              <a:rPr lang="sv-SE" sz="7200" dirty="0"/>
              <a:t>Bokföringskonto: Välj </a:t>
            </a:r>
            <a:r>
              <a:rPr lang="sv-SE" sz="7200" b="1" dirty="0"/>
              <a:t>3115 Intäkter Resor</a:t>
            </a:r>
          </a:p>
          <a:p>
            <a:pPr>
              <a:lnSpc>
                <a:spcPct val="120000"/>
              </a:lnSpc>
              <a:spcBef>
                <a:spcPts val="0"/>
              </a:spcBef>
            </a:pPr>
            <a:r>
              <a:rPr lang="sv-SE" sz="7200" dirty="0"/>
              <a:t>Resultatenh:  Välj </a:t>
            </a:r>
            <a:r>
              <a:rPr lang="sv-SE" sz="7200" b="1" dirty="0"/>
              <a:t>Resor</a:t>
            </a:r>
          </a:p>
        </p:txBody>
      </p:sp>
      <p:pic>
        <p:nvPicPr>
          <p:cNvPr id="14" name="Content Placeholder 11">
            <a:extLst>
              <a:ext uri="{FF2B5EF4-FFF2-40B4-BE49-F238E27FC236}">
                <a16:creationId xmlns:a16="http://schemas.microsoft.com/office/drawing/2014/main" id="{30415FD8-B481-3E49-0BFE-52905EF24A32}"/>
              </a:ext>
            </a:extLst>
          </p:cNvPr>
          <p:cNvPicPr>
            <a:picLocks noChangeAspect="1"/>
          </p:cNvPicPr>
          <p:nvPr/>
        </p:nvPicPr>
        <p:blipFill>
          <a:blip r:embed="rId2"/>
          <a:stretch>
            <a:fillRect/>
          </a:stretch>
        </p:blipFill>
        <p:spPr>
          <a:xfrm>
            <a:off x="416627" y="1053497"/>
            <a:ext cx="5122528" cy="2105411"/>
          </a:xfrm>
          <a:prstGeom prst="rect">
            <a:avLst/>
          </a:prstGeom>
        </p:spPr>
      </p:pic>
      <p:pic>
        <p:nvPicPr>
          <p:cNvPr id="18" name="Content Placeholder 17">
            <a:extLst>
              <a:ext uri="{FF2B5EF4-FFF2-40B4-BE49-F238E27FC236}">
                <a16:creationId xmlns:a16="http://schemas.microsoft.com/office/drawing/2014/main" id="{AA1CC7A7-5893-0D96-41E7-E37FC039C468}"/>
              </a:ext>
            </a:extLst>
          </p:cNvPr>
          <p:cNvPicPr>
            <a:picLocks noGrp="1" noChangeAspect="1"/>
          </p:cNvPicPr>
          <p:nvPr>
            <p:ph sz="half" idx="1"/>
          </p:nvPr>
        </p:nvPicPr>
        <p:blipFill>
          <a:blip r:embed="rId3"/>
          <a:stretch>
            <a:fillRect/>
          </a:stretch>
        </p:blipFill>
        <p:spPr>
          <a:xfrm>
            <a:off x="307255" y="4055984"/>
            <a:ext cx="5231900" cy="2103635"/>
          </a:xfrm>
        </p:spPr>
      </p:pic>
      <p:sp>
        <p:nvSpPr>
          <p:cNvPr id="21" name="Content Placeholder 10">
            <a:extLst>
              <a:ext uri="{FF2B5EF4-FFF2-40B4-BE49-F238E27FC236}">
                <a16:creationId xmlns:a16="http://schemas.microsoft.com/office/drawing/2014/main" id="{0555967A-30CB-E82C-3D5A-7B4BAEA22FBE}"/>
              </a:ext>
            </a:extLst>
          </p:cNvPr>
          <p:cNvSpPr txBox="1">
            <a:spLocks/>
          </p:cNvSpPr>
          <p:nvPr/>
        </p:nvSpPr>
        <p:spPr>
          <a:xfrm>
            <a:off x="6125566" y="3894733"/>
            <a:ext cx="4579740" cy="22153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sv-SE" sz="1800" dirty="0"/>
          </a:p>
          <a:p>
            <a:pPr>
              <a:spcBef>
                <a:spcPts val="0"/>
              </a:spcBef>
            </a:pPr>
            <a:r>
              <a:rPr lang="sv-SE" sz="1800" dirty="0"/>
              <a:t>Pris: Om ingen kostnad ange </a:t>
            </a:r>
            <a:r>
              <a:rPr lang="sv-SE" sz="1800" b="1" dirty="0"/>
              <a:t>0</a:t>
            </a:r>
          </a:p>
          <a:p>
            <a:pPr>
              <a:spcBef>
                <a:spcPts val="0"/>
              </a:spcBef>
            </a:pPr>
            <a:r>
              <a:rPr lang="sv-SE" sz="1800" strike="sngStrike" dirty="0"/>
              <a:t>Varav anm.avg: </a:t>
            </a:r>
            <a:r>
              <a:rPr lang="sv-SE" sz="1800" dirty="0"/>
              <a:t>Används ej</a:t>
            </a:r>
          </a:p>
          <a:p>
            <a:pPr>
              <a:spcBef>
                <a:spcPts val="0"/>
              </a:spcBef>
            </a:pPr>
            <a:r>
              <a:rPr lang="sv-SE" sz="1800" dirty="0"/>
              <a:t>Momssats : Välj </a:t>
            </a:r>
            <a:r>
              <a:rPr lang="sv-SE" sz="1800" b="1" dirty="0"/>
              <a:t>0</a:t>
            </a:r>
          </a:p>
          <a:p>
            <a:pPr>
              <a:spcBef>
                <a:spcPts val="0"/>
              </a:spcBef>
            </a:pPr>
            <a:r>
              <a:rPr lang="sv-SE" sz="1800" dirty="0"/>
              <a:t>Bokn. Villkor: ?</a:t>
            </a:r>
            <a:endParaRPr lang="sv-SE" sz="1800" b="1" dirty="0"/>
          </a:p>
          <a:p>
            <a:pPr>
              <a:spcBef>
                <a:spcPts val="0"/>
              </a:spcBef>
            </a:pPr>
            <a:r>
              <a:rPr lang="sv-SE" sz="1800" dirty="0"/>
              <a:t>Verksamhetsår: Välj aktuellt år</a:t>
            </a:r>
          </a:p>
          <a:p>
            <a:pPr>
              <a:spcBef>
                <a:spcPts val="0"/>
              </a:spcBef>
            </a:pPr>
            <a:r>
              <a:rPr lang="sv-SE" sz="1800" dirty="0"/>
              <a:t>Bokföringskonto: Välj </a:t>
            </a:r>
            <a:r>
              <a:rPr lang="sv-SE" sz="1800" b="1" dirty="0"/>
              <a:t>3141 Intäkter Aktiviteter</a:t>
            </a:r>
          </a:p>
          <a:p>
            <a:pPr>
              <a:spcBef>
                <a:spcPts val="0"/>
              </a:spcBef>
            </a:pPr>
            <a:r>
              <a:rPr lang="sv-SE" sz="1800" dirty="0"/>
              <a:t>Resultatenh:  Välj </a:t>
            </a:r>
            <a:r>
              <a:rPr lang="sv-SE" sz="1800" b="1" dirty="0"/>
              <a:t>Aktiviteter</a:t>
            </a:r>
          </a:p>
        </p:txBody>
      </p:sp>
      <p:sp>
        <p:nvSpPr>
          <p:cNvPr id="22" name="Title 9">
            <a:extLst>
              <a:ext uri="{FF2B5EF4-FFF2-40B4-BE49-F238E27FC236}">
                <a16:creationId xmlns:a16="http://schemas.microsoft.com/office/drawing/2014/main" id="{6A824559-C662-CF3F-0C0D-785921DACE89}"/>
              </a:ext>
            </a:extLst>
          </p:cNvPr>
          <p:cNvSpPr>
            <a:spLocks noGrp="1"/>
          </p:cNvSpPr>
          <p:nvPr>
            <p:ph type="title"/>
          </p:nvPr>
        </p:nvSpPr>
        <p:spPr>
          <a:xfrm>
            <a:off x="416626" y="319851"/>
            <a:ext cx="10702713" cy="514433"/>
          </a:xfrm>
        </p:spPr>
        <p:txBody>
          <a:bodyPr>
            <a:normAutofit/>
          </a:bodyPr>
          <a:lstStyle/>
          <a:p>
            <a:r>
              <a:rPr lang="sv-SE" sz="2000" b="1" dirty="0"/>
              <a:t>Resor</a:t>
            </a:r>
          </a:p>
        </p:txBody>
      </p:sp>
      <p:sp>
        <p:nvSpPr>
          <p:cNvPr id="23" name="Title 9">
            <a:extLst>
              <a:ext uri="{FF2B5EF4-FFF2-40B4-BE49-F238E27FC236}">
                <a16:creationId xmlns:a16="http://schemas.microsoft.com/office/drawing/2014/main" id="{034CC9B4-5BC2-98EA-3AE0-7E369B2F05C1}"/>
              </a:ext>
            </a:extLst>
          </p:cNvPr>
          <p:cNvSpPr txBox="1">
            <a:spLocks/>
          </p:cNvSpPr>
          <p:nvPr/>
        </p:nvSpPr>
        <p:spPr>
          <a:xfrm>
            <a:off x="307255" y="3527702"/>
            <a:ext cx="10671407" cy="4847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000" b="1" dirty="0"/>
              <a:t>Aktiviteter</a:t>
            </a:r>
          </a:p>
        </p:txBody>
      </p:sp>
    </p:spTree>
    <p:extLst>
      <p:ext uri="{BB962C8B-B14F-4D97-AF65-F5344CB8AC3E}">
        <p14:creationId xmlns:p14="http://schemas.microsoft.com/office/powerpoint/2010/main" val="322098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0090DA8-46F7-AD30-0235-6356DB9399A8}"/>
              </a:ext>
            </a:extLst>
          </p:cNvPr>
          <p:cNvSpPr>
            <a:spLocks noGrp="1"/>
          </p:cNvSpPr>
          <p:nvPr>
            <p:ph type="title"/>
          </p:nvPr>
        </p:nvSpPr>
        <p:spPr>
          <a:xfrm>
            <a:off x="300005" y="1164480"/>
            <a:ext cx="10292858" cy="484798"/>
          </a:xfrm>
        </p:spPr>
        <p:txBody>
          <a:bodyPr>
            <a:normAutofit/>
          </a:bodyPr>
          <a:lstStyle/>
          <a:p>
            <a:r>
              <a:rPr lang="sv-SE" sz="2000" b="1" dirty="0"/>
              <a:t>Månadsmöte</a:t>
            </a:r>
          </a:p>
        </p:txBody>
      </p:sp>
      <p:sp>
        <p:nvSpPr>
          <p:cNvPr id="11" name="Content Placeholder 10">
            <a:extLst>
              <a:ext uri="{FF2B5EF4-FFF2-40B4-BE49-F238E27FC236}">
                <a16:creationId xmlns:a16="http://schemas.microsoft.com/office/drawing/2014/main" id="{0CD673FF-EC9C-8D6D-E474-52E9BA1583D4}"/>
              </a:ext>
            </a:extLst>
          </p:cNvPr>
          <p:cNvSpPr>
            <a:spLocks noGrp="1"/>
          </p:cNvSpPr>
          <p:nvPr>
            <p:ph sz="half" idx="2"/>
          </p:nvPr>
        </p:nvSpPr>
        <p:spPr>
          <a:xfrm>
            <a:off x="6096000" y="759654"/>
            <a:ext cx="4566136" cy="2200018"/>
          </a:xfrm>
        </p:spPr>
        <p:txBody>
          <a:bodyPr>
            <a:noAutofit/>
          </a:bodyPr>
          <a:lstStyle/>
          <a:p>
            <a:pPr marL="0" indent="0">
              <a:spcBef>
                <a:spcPts val="0"/>
              </a:spcBef>
              <a:buNone/>
            </a:pPr>
            <a:endParaRPr lang="sv-SE" sz="1800" dirty="0"/>
          </a:p>
          <a:p>
            <a:pPr>
              <a:spcBef>
                <a:spcPts val="0"/>
              </a:spcBef>
            </a:pPr>
            <a:r>
              <a:rPr lang="sv-SE" sz="1800" dirty="0"/>
              <a:t>Pris: Om ingen kostnad ange </a:t>
            </a:r>
            <a:r>
              <a:rPr lang="sv-SE" sz="1800" b="1" dirty="0"/>
              <a:t>0</a:t>
            </a:r>
          </a:p>
          <a:p>
            <a:pPr>
              <a:spcBef>
                <a:spcPts val="0"/>
              </a:spcBef>
            </a:pPr>
            <a:r>
              <a:rPr lang="sv-SE" sz="1800" b="1" strike="sngStrike" dirty="0"/>
              <a:t>Varav anm.avg: </a:t>
            </a:r>
            <a:r>
              <a:rPr lang="sv-SE" sz="1800" b="1" dirty="0"/>
              <a:t>Används ej</a:t>
            </a:r>
          </a:p>
          <a:p>
            <a:pPr>
              <a:spcBef>
                <a:spcPts val="0"/>
              </a:spcBef>
            </a:pPr>
            <a:r>
              <a:rPr lang="sv-SE" sz="1800" b="1" dirty="0"/>
              <a:t>Momssats </a:t>
            </a:r>
            <a:r>
              <a:rPr lang="sv-SE" sz="1800" dirty="0"/>
              <a:t>: Välj </a:t>
            </a:r>
            <a:r>
              <a:rPr lang="sv-SE" sz="1800" b="1" dirty="0"/>
              <a:t>0</a:t>
            </a:r>
          </a:p>
          <a:p>
            <a:pPr>
              <a:spcBef>
                <a:spcPts val="0"/>
              </a:spcBef>
            </a:pPr>
            <a:r>
              <a:rPr lang="sv-SE" sz="1800" dirty="0"/>
              <a:t>Bokn. Villkor: ?</a:t>
            </a:r>
          </a:p>
          <a:p>
            <a:pPr>
              <a:spcBef>
                <a:spcPts val="0"/>
              </a:spcBef>
            </a:pPr>
            <a:r>
              <a:rPr lang="sv-SE" sz="1800" dirty="0"/>
              <a:t>Verksamhetsår: Välj aktuellt år</a:t>
            </a:r>
          </a:p>
          <a:p>
            <a:pPr>
              <a:spcBef>
                <a:spcPts val="0"/>
              </a:spcBef>
            </a:pPr>
            <a:r>
              <a:rPr lang="sv-SE" sz="1800" dirty="0"/>
              <a:t>Bokföringskonto: Välj </a:t>
            </a:r>
            <a:r>
              <a:rPr lang="sv-SE" sz="1800" b="1" dirty="0"/>
              <a:t>3100 Intäkter Månadsmöten</a:t>
            </a:r>
          </a:p>
          <a:p>
            <a:pPr>
              <a:spcBef>
                <a:spcPts val="0"/>
              </a:spcBef>
            </a:pPr>
            <a:r>
              <a:rPr lang="sv-SE" sz="1800" dirty="0"/>
              <a:t>Resultatenh:  Välj </a:t>
            </a:r>
            <a:r>
              <a:rPr lang="sv-SE" sz="1800" b="1" dirty="0"/>
              <a:t>Månadsmöten</a:t>
            </a:r>
          </a:p>
        </p:txBody>
      </p:sp>
      <p:sp>
        <p:nvSpPr>
          <p:cNvPr id="21" name="Content Placeholder 10">
            <a:extLst>
              <a:ext uri="{FF2B5EF4-FFF2-40B4-BE49-F238E27FC236}">
                <a16:creationId xmlns:a16="http://schemas.microsoft.com/office/drawing/2014/main" id="{0555967A-30CB-E82C-3D5A-7B4BAEA22FBE}"/>
              </a:ext>
            </a:extLst>
          </p:cNvPr>
          <p:cNvSpPr txBox="1">
            <a:spLocks/>
          </p:cNvSpPr>
          <p:nvPr/>
        </p:nvSpPr>
        <p:spPr>
          <a:xfrm>
            <a:off x="6126762" y="3851474"/>
            <a:ext cx="4505538" cy="231489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sv-SE" sz="1800" dirty="0"/>
          </a:p>
          <a:p>
            <a:pPr>
              <a:spcBef>
                <a:spcPts val="0"/>
              </a:spcBef>
            </a:pPr>
            <a:r>
              <a:rPr lang="sv-SE" sz="1800" dirty="0"/>
              <a:t>Pris: Om ingen kostnad ange </a:t>
            </a:r>
            <a:r>
              <a:rPr lang="sv-SE" sz="1800" b="1" dirty="0"/>
              <a:t>0</a:t>
            </a:r>
          </a:p>
          <a:p>
            <a:pPr>
              <a:spcBef>
                <a:spcPts val="0"/>
              </a:spcBef>
            </a:pPr>
            <a:r>
              <a:rPr lang="sv-SE" sz="1800" strike="sngStrike" dirty="0"/>
              <a:t>Varav anm.avg: </a:t>
            </a:r>
            <a:r>
              <a:rPr lang="sv-SE" sz="1800" dirty="0"/>
              <a:t>Används ej</a:t>
            </a:r>
          </a:p>
          <a:p>
            <a:pPr>
              <a:spcBef>
                <a:spcPts val="0"/>
              </a:spcBef>
            </a:pPr>
            <a:r>
              <a:rPr lang="sv-SE" sz="1800" dirty="0"/>
              <a:t>Momssats : Välj </a:t>
            </a:r>
            <a:r>
              <a:rPr lang="sv-SE" sz="1800" b="1" dirty="0"/>
              <a:t>0</a:t>
            </a:r>
          </a:p>
          <a:p>
            <a:pPr>
              <a:spcBef>
                <a:spcPts val="0"/>
              </a:spcBef>
            </a:pPr>
            <a:r>
              <a:rPr lang="sv-SE" sz="1800" dirty="0"/>
              <a:t>Bokn. Villkor: ?</a:t>
            </a:r>
            <a:endParaRPr lang="sv-SE" sz="1800" b="1" dirty="0"/>
          </a:p>
          <a:p>
            <a:pPr>
              <a:spcBef>
                <a:spcPts val="0"/>
              </a:spcBef>
            </a:pPr>
            <a:r>
              <a:rPr lang="sv-SE" sz="1800" dirty="0"/>
              <a:t>Verksamhetsår: Välj aktuellt år</a:t>
            </a:r>
          </a:p>
          <a:p>
            <a:pPr>
              <a:spcBef>
                <a:spcPts val="0"/>
              </a:spcBef>
            </a:pPr>
            <a:r>
              <a:rPr lang="sv-SE" sz="1800" dirty="0"/>
              <a:t>Bokföringskonto: Välj </a:t>
            </a:r>
            <a:r>
              <a:rPr lang="sv-SE" sz="1800" b="1" dirty="0"/>
              <a:t>3163 Intäkter Cirklar</a:t>
            </a:r>
          </a:p>
          <a:p>
            <a:pPr>
              <a:spcBef>
                <a:spcPts val="0"/>
              </a:spcBef>
            </a:pPr>
            <a:r>
              <a:rPr lang="sv-SE" sz="1800" dirty="0"/>
              <a:t>Resultatenh:  Välj </a:t>
            </a:r>
            <a:r>
              <a:rPr lang="sv-SE" sz="1800" b="1" dirty="0"/>
              <a:t>Cirklar</a:t>
            </a:r>
          </a:p>
        </p:txBody>
      </p:sp>
      <p:pic>
        <p:nvPicPr>
          <p:cNvPr id="7" name="Picture 6">
            <a:extLst>
              <a:ext uri="{FF2B5EF4-FFF2-40B4-BE49-F238E27FC236}">
                <a16:creationId xmlns:a16="http://schemas.microsoft.com/office/drawing/2014/main" id="{F26F889A-B813-4FC7-8015-6B827E9A9406}"/>
              </a:ext>
            </a:extLst>
          </p:cNvPr>
          <p:cNvPicPr>
            <a:picLocks noChangeAspect="1"/>
          </p:cNvPicPr>
          <p:nvPr/>
        </p:nvPicPr>
        <p:blipFill>
          <a:blip r:embed="rId2"/>
          <a:stretch>
            <a:fillRect/>
          </a:stretch>
        </p:blipFill>
        <p:spPr>
          <a:xfrm>
            <a:off x="375138" y="4100860"/>
            <a:ext cx="5202910" cy="2370280"/>
          </a:xfrm>
          <a:prstGeom prst="rect">
            <a:avLst/>
          </a:prstGeom>
        </p:spPr>
      </p:pic>
      <p:pic>
        <p:nvPicPr>
          <p:cNvPr id="9" name="Picture 8">
            <a:extLst>
              <a:ext uri="{FF2B5EF4-FFF2-40B4-BE49-F238E27FC236}">
                <a16:creationId xmlns:a16="http://schemas.microsoft.com/office/drawing/2014/main" id="{7400D395-AD25-E4E9-29C9-4FCC4A1B8E7F}"/>
              </a:ext>
            </a:extLst>
          </p:cNvPr>
          <p:cNvPicPr>
            <a:picLocks noChangeAspect="1"/>
          </p:cNvPicPr>
          <p:nvPr/>
        </p:nvPicPr>
        <p:blipFill>
          <a:blip r:embed="rId3"/>
          <a:stretch>
            <a:fillRect/>
          </a:stretch>
        </p:blipFill>
        <p:spPr>
          <a:xfrm>
            <a:off x="369788" y="1032751"/>
            <a:ext cx="5181600" cy="2231709"/>
          </a:xfrm>
          <a:prstGeom prst="rect">
            <a:avLst/>
          </a:prstGeom>
        </p:spPr>
      </p:pic>
      <p:sp>
        <p:nvSpPr>
          <p:cNvPr id="13" name="Title 9">
            <a:extLst>
              <a:ext uri="{FF2B5EF4-FFF2-40B4-BE49-F238E27FC236}">
                <a16:creationId xmlns:a16="http://schemas.microsoft.com/office/drawing/2014/main" id="{C14CEC84-0953-DDC5-CF00-D1D11FA5EB4C}"/>
              </a:ext>
            </a:extLst>
          </p:cNvPr>
          <p:cNvSpPr txBox="1">
            <a:spLocks/>
          </p:cNvSpPr>
          <p:nvPr/>
        </p:nvSpPr>
        <p:spPr>
          <a:xfrm>
            <a:off x="448919" y="3468855"/>
            <a:ext cx="10213217" cy="484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000" b="1" dirty="0"/>
              <a:t>Cirklar</a:t>
            </a:r>
          </a:p>
        </p:txBody>
      </p:sp>
    </p:spTree>
    <p:extLst>
      <p:ext uri="{BB962C8B-B14F-4D97-AF65-F5344CB8AC3E}">
        <p14:creationId xmlns:p14="http://schemas.microsoft.com/office/powerpoint/2010/main" val="67861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17" name="TextBox 16">
            <a:extLst>
              <a:ext uri="{FF2B5EF4-FFF2-40B4-BE49-F238E27FC236}">
                <a16:creationId xmlns:a16="http://schemas.microsoft.com/office/drawing/2014/main" id="{5A9E6840-80AC-EA30-35D7-25C45EA4EA98}"/>
              </a:ext>
            </a:extLst>
          </p:cNvPr>
          <p:cNvSpPr txBox="1"/>
          <p:nvPr/>
        </p:nvSpPr>
        <p:spPr>
          <a:xfrm>
            <a:off x="5904876" y="260500"/>
            <a:ext cx="6003106" cy="5909310"/>
          </a:xfrm>
          <a:prstGeom prst="rect">
            <a:avLst/>
          </a:prstGeom>
          <a:noFill/>
        </p:spPr>
        <p:txBody>
          <a:bodyPr wrap="square" rtlCol="0">
            <a:spAutoFit/>
          </a:bodyPr>
          <a:lstStyle/>
          <a:p>
            <a:r>
              <a:rPr lang="sv-SE" b="1" dirty="0"/>
              <a:t>Öppna upp 9. Avancerat</a:t>
            </a:r>
          </a:p>
          <a:p>
            <a:r>
              <a:rPr lang="sv-SE" dirty="0"/>
              <a:t>Metod/rutin för antagning....</a:t>
            </a:r>
          </a:p>
          <a:p>
            <a:r>
              <a:rPr lang="sv-SE" b="0" i="1" dirty="0">
                <a:solidFill>
                  <a:srgbClr val="030303"/>
                </a:solidFill>
                <a:effectLst/>
                <a:latin typeface="inherit"/>
              </a:rPr>
              <a:t>Automatisk regelstyrd antagningen innebär: </a:t>
            </a:r>
          </a:p>
          <a:p>
            <a:r>
              <a:rPr lang="sv-SE" b="0" i="0" dirty="0">
                <a:solidFill>
                  <a:srgbClr val="030303"/>
                </a:solidFill>
                <a:effectLst/>
                <a:latin typeface="inherit"/>
              </a:rPr>
              <a:t>Deltagarna antas automatiskt Systemet kontrollerar anmälningen mot de villkor som satts upp, t ex åldersbegränsningar, max antal deltagare och annat. Om systemet finner att personen bör kunna antas görs detta direkt vid anmälan. Alternativt placeras anmälan automatiskt på en väntelista eller så behålls den i statusläget ”Ny” vilket då kräver manuell hantering. Detta läge medför en viss risk för att en person som anmält sig två gånger men som inte känns igen som samma också antas två gånger.</a:t>
            </a:r>
          </a:p>
          <a:p>
            <a:r>
              <a:rPr lang="sv-SE" dirty="0">
                <a:solidFill>
                  <a:srgbClr val="030303"/>
                </a:solidFill>
                <a:latin typeface="inherit"/>
              </a:rPr>
              <a:t>Se upp med att använda min-antal, innan min-antal uppnåtts placeras anmälan i kö.</a:t>
            </a:r>
          </a:p>
          <a:p>
            <a:r>
              <a:rPr lang="sv-SE" b="0" i="0" dirty="0">
                <a:solidFill>
                  <a:srgbClr val="030303"/>
                </a:solidFill>
                <a:effectLst/>
                <a:latin typeface="Roboto" panose="02000000000000000000" pitchFamily="2" charset="0"/>
              </a:rPr>
              <a:t>Vid anmälan försöker systemet först identifiera eventuella problem såsom ej uppfyllda kursvillkor, tidigare förfallna avgifter mm. Hittas sådana problem lämnas anmälan för manuell handläggning. Hittas inga problem kommer anmälan att antas eller placeras på kö beroende på platstillgång.</a:t>
            </a:r>
            <a:endParaRPr lang="sv-SE" b="0" i="0" dirty="0">
              <a:solidFill>
                <a:srgbClr val="030303"/>
              </a:solidFill>
              <a:effectLst/>
              <a:latin typeface="inherit"/>
            </a:endParaRPr>
          </a:p>
          <a:p>
            <a:endParaRPr lang="sv-SE" dirty="0"/>
          </a:p>
        </p:txBody>
      </p:sp>
      <p:pic>
        <p:nvPicPr>
          <p:cNvPr id="4" name="Picture 3">
            <a:extLst>
              <a:ext uri="{FF2B5EF4-FFF2-40B4-BE49-F238E27FC236}">
                <a16:creationId xmlns:a16="http://schemas.microsoft.com/office/drawing/2014/main" id="{5EDB1CF6-C618-AA78-E5E7-E98308367D2D}"/>
              </a:ext>
            </a:extLst>
          </p:cNvPr>
          <p:cNvPicPr>
            <a:picLocks noChangeAspect="1"/>
          </p:cNvPicPr>
          <p:nvPr/>
        </p:nvPicPr>
        <p:blipFill>
          <a:blip r:embed="rId2"/>
          <a:stretch>
            <a:fillRect/>
          </a:stretch>
        </p:blipFill>
        <p:spPr>
          <a:xfrm>
            <a:off x="479977" y="1064410"/>
            <a:ext cx="4500563" cy="5105400"/>
          </a:xfrm>
          <a:prstGeom prst="rect">
            <a:avLst/>
          </a:prstGeom>
        </p:spPr>
      </p:pic>
    </p:spTree>
    <p:extLst>
      <p:ext uri="{BB962C8B-B14F-4D97-AF65-F5344CB8AC3E}">
        <p14:creationId xmlns:p14="http://schemas.microsoft.com/office/powerpoint/2010/main" val="260136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8FA90C20-AF1F-E327-B1B6-2B3013840F73}"/>
              </a:ext>
            </a:extLst>
          </p:cNvPr>
          <p:cNvPicPr>
            <a:picLocks noChangeAspect="1"/>
          </p:cNvPicPr>
          <p:nvPr/>
        </p:nvPicPr>
        <p:blipFill>
          <a:blip r:embed="rId2"/>
          <a:stretch>
            <a:fillRect/>
          </a:stretch>
        </p:blipFill>
        <p:spPr>
          <a:xfrm>
            <a:off x="452962" y="1759044"/>
            <a:ext cx="3114675" cy="4766310"/>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Skapa ny aktivitet genom duplicering</a:t>
            </a:r>
            <a:endParaRPr lang="en-GB" dirty="0"/>
          </a:p>
        </p:txBody>
      </p:sp>
      <p:sp>
        <p:nvSpPr>
          <p:cNvPr id="6" name="Rectangle 5">
            <a:extLst>
              <a:ext uri="{FF2B5EF4-FFF2-40B4-BE49-F238E27FC236}">
                <a16:creationId xmlns:a16="http://schemas.microsoft.com/office/drawing/2014/main" id="{00B60B8A-BA06-028E-D1B2-07EBDC3D305B}"/>
              </a:ext>
            </a:extLst>
          </p:cNvPr>
          <p:cNvSpPr/>
          <p:nvPr/>
        </p:nvSpPr>
        <p:spPr>
          <a:xfrm>
            <a:off x="471396" y="2580655"/>
            <a:ext cx="2618391" cy="20475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3F4031-2477-6FAD-B0C3-305A8E728F6F}"/>
              </a:ext>
            </a:extLst>
          </p:cNvPr>
          <p:cNvSpPr/>
          <p:nvPr/>
        </p:nvSpPr>
        <p:spPr>
          <a:xfrm>
            <a:off x="553063" y="3160668"/>
            <a:ext cx="1327355" cy="26833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36C4A47-B68F-4B87-7A1F-F8A48F351129}"/>
              </a:ext>
            </a:extLst>
          </p:cNvPr>
          <p:cNvSpPr/>
          <p:nvPr/>
        </p:nvSpPr>
        <p:spPr>
          <a:xfrm>
            <a:off x="538316" y="4448506"/>
            <a:ext cx="2765325" cy="2267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1364D60-3C60-E5D0-4F2E-091CA8A25EF4}"/>
              </a:ext>
            </a:extLst>
          </p:cNvPr>
          <p:cNvSpPr/>
          <p:nvPr/>
        </p:nvSpPr>
        <p:spPr>
          <a:xfrm>
            <a:off x="553064" y="5059759"/>
            <a:ext cx="2765324" cy="25051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255DF8C-6440-D7B5-47B5-A1B89F2F447D}"/>
              </a:ext>
            </a:extLst>
          </p:cNvPr>
          <p:cNvSpPr/>
          <p:nvPr/>
        </p:nvSpPr>
        <p:spPr>
          <a:xfrm>
            <a:off x="553063" y="5645769"/>
            <a:ext cx="2765324" cy="25051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581EC81-6646-1EF0-37A8-1896DE0D5FAE}"/>
              </a:ext>
            </a:extLst>
          </p:cNvPr>
          <p:cNvSpPr/>
          <p:nvPr/>
        </p:nvSpPr>
        <p:spPr>
          <a:xfrm>
            <a:off x="538316" y="3819010"/>
            <a:ext cx="2131142" cy="24497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F5720E8-5EC1-E88F-57DD-44F0C1B931B0}"/>
              </a:ext>
            </a:extLst>
          </p:cNvPr>
          <p:cNvSpPr/>
          <p:nvPr/>
        </p:nvSpPr>
        <p:spPr>
          <a:xfrm>
            <a:off x="475084" y="6249593"/>
            <a:ext cx="1327355" cy="26833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2BC676D-2DB5-E72E-C385-C7D979A3CD10}"/>
              </a:ext>
            </a:extLst>
          </p:cNvPr>
          <p:cNvSpPr txBox="1"/>
          <p:nvPr/>
        </p:nvSpPr>
        <p:spPr>
          <a:xfrm>
            <a:off x="6349181" y="1592826"/>
            <a:ext cx="3801041" cy="2308324"/>
          </a:xfrm>
          <a:prstGeom prst="rect">
            <a:avLst/>
          </a:prstGeom>
          <a:noFill/>
        </p:spPr>
        <p:txBody>
          <a:bodyPr wrap="none" rtlCol="0">
            <a:spAutoFit/>
          </a:bodyPr>
          <a:lstStyle/>
          <a:p>
            <a:r>
              <a:rPr lang="sv-SE" dirty="0"/>
              <a:t>Välj aktivitetsblock</a:t>
            </a:r>
          </a:p>
          <a:p>
            <a:r>
              <a:rPr lang="sv-SE" dirty="0"/>
              <a:t>Välj om aktiviteten ska visas publikt</a:t>
            </a:r>
          </a:p>
          <a:p>
            <a:r>
              <a:rPr lang="sv-SE" dirty="0"/>
              <a:t>Vanligtvis ska:</a:t>
            </a:r>
          </a:p>
          <a:p>
            <a:pPr marL="285750" indent="-285750">
              <a:buFontTx/>
              <a:buChar char="-"/>
            </a:pPr>
            <a:r>
              <a:rPr lang="sv-SE" dirty="0"/>
              <a:t>Personal inte flyttas med</a:t>
            </a:r>
          </a:p>
          <a:p>
            <a:pPr marL="285750" indent="-285750">
              <a:buFontTx/>
              <a:buChar char="-"/>
            </a:pPr>
            <a:r>
              <a:rPr lang="en-GB" dirty="0" err="1"/>
              <a:t>Deltagare</a:t>
            </a:r>
            <a:r>
              <a:rPr lang="en-GB" dirty="0"/>
              <a:t> </a:t>
            </a:r>
            <a:r>
              <a:rPr lang="en-GB" dirty="0" err="1"/>
              <a:t>inte</a:t>
            </a:r>
            <a:r>
              <a:rPr lang="en-GB" dirty="0"/>
              <a:t> </a:t>
            </a:r>
            <a:r>
              <a:rPr lang="en-GB" dirty="0" err="1"/>
              <a:t>flyttas</a:t>
            </a:r>
            <a:r>
              <a:rPr lang="en-GB" dirty="0"/>
              <a:t> med</a:t>
            </a:r>
          </a:p>
          <a:p>
            <a:pPr marL="285750" indent="-285750">
              <a:buFontTx/>
              <a:buChar char="-"/>
            </a:pPr>
            <a:r>
              <a:rPr lang="en-GB" dirty="0" err="1"/>
              <a:t>Befintlig</a:t>
            </a:r>
            <a:r>
              <a:rPr lang="en-GB" dirty="0"/>
              <a:t> </a:t>
            </a:r>
            <a:r>
              <a:rPr lang="en-GB" dirty="0" err="1"/>
              <a:t>kö</a:t>
            </a:r>
            <a:r>
              <a:rPr lang="en-GB" dirty="0"/>
              <a:t> </a:t>
            </a:r>
            <a:r>
              <a:rPr lang="en-GB" dirty="0" err="1"/>
              <a:t>inte</a:t>
            </a:r>
            <a:r>
              <a:rPr lang="en-GB" dirty="0"/>
              <a:t> </a:t>
            </a:r>
            <a:r>
              <a:rPr lang="en-GB" dirty="0" err="1"/>
              <a:t>flyttas</a:t>
            </a:r>
            <a:r>
              <a:rPr lang="en-GB" dirty="0"/>
              <a:t> </a:t>
            </a:r>
            <a:r>
              <a:rPr lang="en-GB" dirty="0" err="1"/>
              <a:t>över</a:t>
            </a:r>
            <a:endParaRPr lang="en-GB" dirty="0"/>
          </a:p>
          <a:p>
            <a:pPr marL="285750" indent="-285750">
              <a:buFontTx/>
              <a:buChar char="-"/>
            </a:pPr>
            <a:r>
              <a:rPr lang="en-GB" dirty="0" err="1"/>
              <a:t>Intresseanmälda</a:t>
            </a:r>
            <a:r>
              <a:rPr lang="en-GB" dirty="0"/>
              <a:t> </a:t>
            </a:r>
            <a:r>
              <a:rPr lang="en-GB" dirty="0" err="1"/>
              <a:t>inte</a:t>
            </a:r>
            <a:r>
              <a:rPr lang="en-GB" dirty="0"/>
              <a:t> </a:t>
            </a:r>
            <a:r>
              <a:rPr lang="en-GB" dirty="0" err="1"/>
              <a:t>flyttas</a:t>
            </a:r>
            <a:r>
              <a:rPr lang="en-GB" dirty="0"/>
              <a:t> </a:t>
            </a:r>
            <a:r>
              <a:rPr lang="en-GB" dirty="0" err="1"/>
              <a:t>över</a:t>
            </a:r>
            <a:endParaRPr lang="en-GB" dirty="0"/>
          </a:p>
          <a:p>
            <a:r>
              <a:rPr lang="en-GB" dirty="0" err="1"/>
              <a:t>Tryck</a:t>
            </a:r>
            <a:r>
              <a:rPr lang="en-GB" dirty="0"/>
              <a:t> </a:t>
            </a:r>
            <a:r>
              <a:rPr lang="en-GB" dirty="0" err="1"/>
              <a:t>på</a:t>
            </a:r>
            <a:r>
              <a:rPr lang="en-GB" dirty="0"/>
              <a:t> ‘</a:t>
            </a:r>
            <a:r>
              <a:rPr lang="en-GB" dirty="0" err="1"/>
              <a:t>Spara</a:t>
            </a:r>
            <a:r>
              <a:rPr lang="en-GB" dirty="0"/>
              <a:t> </a:t>
            </a:r>
            <a:r>
              <a:rPr lang="en-GB" dirty="0" err="1"/>
              <a:t>duplikat</a:t>
            </a:r>
            <a:r>
              <a:rPr lang="en-GB" dirty="0"/>
              <a:t>’</a:t>
            </a:r>
          </a:p>
        </p:txBody>
      </p:sp>
      <p:pic>
        <p:nvPicPr>
          <p:cNvPr id="5" name="Picture 4">
            <a:extLst>
              <a:ext uri="{FF2B5EF4-FFF2-40B4-BE49-F238E27FC236}">
                <a16:creationId xmlns:a16="http://schemas.microsoft.com/office/drawing/2014/main" id="{EBC389C2-CE75-274C-3F0E-57B06791DC12}"/>
              </a:ext>
            </a:extLst>
          </p:cNvPr>
          <p:cNvPicPr>
            <a:picLocks noChangeAspect="1"/>
          </p:cNvPicPr>
          <p:nvPr/>
        </p:nvPicPr>
        <p:blipFill>
          <a:blip r:embed="rId3"/>
          <a:stretch>
            <a:fillRect/>
          </a:stretch>
        </p:blipFill>
        <p:spPr>
          <a:xfrm>
            <a:off x="471396" y="1004456"/>
            <a:ext cx="4060507" cy="560070"/>
          </a:xfrm>
          <a:prstGeom prst="rect">
            <a:avLst/>
          </a:prstGeom>
        </p:spPr>
      </p:pic>
      <p:sp>
        <p:nvSpPr>
          <p:cNvPr id="14" name="Rectangle 13">
            <a:extLst>
              <a:ext uri="{FF2B5EF4-FFF2-40B4-BE49-F238E27FC236}">
                <a16:creationId xmlns:a16="http://schemas.microsoft.com/office/drawing/2014/main" id="{E9DEA932-4A79-F139-32E9-274B6CA22051}"/>
              </a:ext>
            </a:extLst>
          </p:cNvPr>
          <p:cNvSpPr/>
          <p:nvPr/>
        </p:nvSpPr>
        <p:spPr>
          <a:xfrm>
            <a:off x="2138515" y="1126774"/>
            <a:ext cx="420329" cy="24482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Curved Left 16">
            <a:extLst>
              <a:ext uri="{FF2B5EF4-FFF2-40B4-BE49-F238E27FC236}">
                <a16:creationId xmlns:a16="http://schemas.microsoft.com/office/drawing/2014/main" id="{D3141935-2F5A-20E3-AFA5-E1C3A46780C5}"/>
              </a:ext>
            </a:extLst>
          </p:cNvPr>
          <p:cNvSpPr/>
          <p:nvPr/>
        </p:nvSpPr>
        <p:spPr>
          <a:xfrm>
            <a:off x="4389123" y="1193880"/>
            <a:ext cx="569285" cy="79789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306448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577972"/>
          </a:xfrm>
        </p:spPr>
        <p:txBody>
          <a:bodyPr/>
          <a:lstStyle/>
          <a:p>
            <a:r>
              <a:rPr lang="sv-SE" dirty="0"/>
              <a:t>Agenda</a:t>
            </a:r>
            <a:endParaRPr lang="en-GB" dirty="0"/>
          </a:p>
        </p:txBody>
      </p:sp>
      <p:sp>
        <p:nvSpPr>
          <p:cNvPr id="2" name="TextBox 1">
            <a:extLst>
              <a:ext uri="{FF2B5EF4-FFF2-40B4-BE49-F238E27FC236}">
                <a16:creationId xmlns:a16="http://schemas.microsoft.com/office/drawing/2014/main" id="{B700B3ED-C878-5AF0-F2AD-2BE90CE608AF}"/>
              </a:ext>
            </a:extLst>
          </p:cNvPr>
          <p:cNvSpPr txBox="1"/>
          <p:nvPr/>
        </p:nvSpPr>
        <p:spPr>
          <a:xfrm>
            <a:off x="1295399" y="1323110"/>
            <a:ext cx="7003473" cy="3046988"/>
          </a:xfrm>
          <a:prstGeom prst="rect">
            <a:avLst/>
          </a:prstGeom>
          <a:noFill/>
        </p:spPr>
        <p:txBody>
          <a:bodyPr wrap="square" rtlCol="0">
            <a:spAutoFit/>
          </a:bodyPr>
          <a:lstStyle/>
          <a:p>
            <a:pPr marL="342900" indent="-342900">
              <a:buFontTx/>
              <a:buChar char="-"/>
            </a:pPr>
            <a:r>
              <a:rPr lang="sv-SE" sz="2400" dirty="0"/>
              <a:t>Skapa ny aktivitet</a:t>
            </a:r>
          </a:p>
          <a:p>
            <a:pPr marL="342900" indent="-342900">
              <a:buFontTx/>
              <a:buChar char="-"/>
            </a:pPr>
            <a:r>
              <a:rPr lang="sv-SE" sz="2400" dirty="0"/>
              <a:t>Skapa aktivitet från duplicering</a:t>
            </a:r>
          </a:p>
          <a:p>
            <a:pPr marL="342900" indent="-342900">
              <a:buFontTx/>
              <a:buChar char="-"/>
            </a:pPr>
            <a:r>
              <a:rPr lang="sv-SE" sz="2400" dirty="0"/>
              <a:t>Schemaläggning</a:t>
            </a:r>
          </a:p>
          <a:p>
            <a:pPr marL="342900" indent="-342900">
              <a:buFontTx/>
              <a:buChar char="-"/>
            </a:pPr>
            <a:r>
              <a:rPr lang="sv-SE" sz="2400" dirty="0"/>
              <a:t>Anmälan</a:t>
            </a:r>
          </a:p>
          <a:p>
            <a:pPr marL="342900" indent="-342900">
              <a:buFontTx/>
              <a:buChar char="-"/>
            </a:pPr>
            <a:r>
              <a:rPr lang="sv-SE" sz="2400" dirty="0"/>
              <a:t>Utskrift Närvarokort</a:t>
            </a:r>
          </a:p>
          <a:p>
            <a:pPr marL="342900" indent="-342900">
              <a:buFontTx/>
              <a:buChar char="-"/>
            </a:pPr>
            <a:r>
              <a:rPr lang="sv-SE" sz="2400" dirty="0"/>
              <a:t>Registrering av närvaro</a:t>
            </a:r>
          </a:p>
          <a:p>
            <a:pPr marL="342900" indent="-342900">
              <a:buFontTx/>
              <a:buChar char="-"/>
            </a:pPr>
            <a:r>
              <a:rPr lang="sv-SE" sz="2400" dirty="0"/>
              <a:t>Rapport från aktivitet</a:t>
            </a:r>
          </a:p>
          <a:p>
            <a:pPr marL="342900" indent="-342900">
              <a:buFontTx/>
              <a:buChar char="-"/>
            </a:pPr>
            <a:endParaRPr lang="en-GB" sz="2400" dirty="0"/>
          </a:p>
        </p:txBody>
      </p:sp>
    </p:spTree>
    <p:extLst>
      <p:ext uri="{BB962C8B-B14F-4D97-AF65-F5344CB8AC3E}">
        <p14:creationId xmlns:p14="http://schemas.microsoft.com/office/powerpoint/2010/main" val="295753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8F8CAE5-E15B-3769-A2BB-0F45DC695519}"/>
              </a:ext>
            </a:extLst>
          </p:cNvPr>
          <p:cNvPicPr>
            <a:picLocks noChangeAspect="1"/>
          </p:cNvPicPr>
          <p:nvPr/>
        </p:nvPicPr>
        <p:blipFill>
          <a:blip r:embed="rId2"/>
          <a:stretch>
            <a:fillRect/>
          </a:stretch>
        </p:blipFill>
        <p:spPr>
          <a:xfrm>
            <a:off x="394635" y="1437957"/>
            <a:ext cx="5503545" cy="5274945"/>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Skapa ny aktivitet genom duplicering</a:t>
            </a:r>
            <a:endParaRPr lang="en-GB" dirty="0"/>
          </a:p>
        </p:txBody>
      </p:sp>
      <p:sp>
        <p:nvSpPr>
          <p:cNvPr id="6" name="Rectangle 5">
            <a:extLst>
              <a:ext uri="{FF2B5EF4-FFF2-40B4-BE49-F238E27FC236}">
                <a16:creationId xmlns:a16="http://schemas.microsoft.com/office/drawing/2014/main" id="{00B60B8A-BA06-028E-D1B2-07EBDC3D305B}"/>
              </a:ext>
            </a:extLst>
          </p:cNvPr>
          <p:cNvSpPr/>
          <p:nvPr/>
        </p:nvSpPr>
        <p:spPr>
          <a:xfrm>
            <a:off x="1295399" y="2046949"/>
            <a:ext cx="4235245" cy="50612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3F4031-2477-6FAD-B0C3-305A8E728F6F}"/>
              </a:ext>
            </a:extLst>
          </p:cNvPr>
          <p:cNvSpPr/>
          <p:nvPr/>
        </p:nvSpPr>
        <p:spPr>
          <a:xfrm>
            <a:off x="452962" y="3086773"/>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F5720E8-5EC1-E88F-57DD-44F0C1B931B0}"/>
              </a:ext>
            </a:extLst>
          </p:cNvPr>
          <p:cNvSpPr/>
          <p:nvPr/>
        </p:nvSpPr>
        <p:spPr>
          <a:xfrm>
            <a:off x="452962" y="6426569"/>
            <a:ext cx="645793"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A2BC676D-2DB5-E72E-C385-C7D979A3CD10}"/>
              </a:ext>
            </a:extLst>
          </p:cNvPr>
          <p:cNvSpPr txBox="1"/>
          <p:nvPr/>
        </p:nvSpPr>
        <p:spPr>
          <a:xfrm>
            <a:off x="6349181" y="1592826"/>
            <a:ext cx="5186100" cy="923330"/>
          </a:xfrm>
          <a:prstGeom prst="rect">
            <a:avLst/>
          </a:prstGeom>
          <a:noFill/>
        </p:spPr>
        <p:txBody>
          <a:bodyPr wrap="none" rtlCol="0">
            <a:spAutoFit/>
          </a:bodyPr>
          <a:lstStyle/>
          <a:p>
            <a:r>
              <a:rPr lang="sv-SE" dirty="0"/>
              <a:t>Justera ’Titel’ och Admin.kod</a:t>
            </a:r>
          </a:p>
          <a:p>
            <a:r>
              <a:rPr lang="sv-SE" dirty="0"/>
              <a:t>Gör justeringar under markerade flikar, i övrigt se</a:t>
            </a:r>
          </a:p>
          <a:p>
            <a:r>
              <a:rPr lang="sv-SE" dirty="0"/>
              <a:t>instruktion för uppläggning av ny aktivitet</a:t>
            </a:r>
          </a:p>
        </p:txBody>
      </p:sp>
      <p:sp>
        <p:nvSpPr>
          <p:cNvPr id="14" name="Rectangle 13">
            <a:extLst>
              <a:ext uri="{FF2B5EF4-FFF2-40B4-BE49-F238E27FC236}">
                <a16:creationId xmlns:a16="http://schemas.microsoft.com/office/drawing/2014/main" id="{0D52E411-1DB0-8C62-2D4E-95A189F795C3}"/>
              </a:ext>
            </a:extLst>
          </p:cNvPr>
          <p:cNvSpPr/>
          <p:nvPr/>
        </p:nvSpPr>
        <p:spPr>
          <a:xfrm>
            <a:off x="472630" y="3799604"/>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716B0B7-51E3-D7B5-0A7C-B0C11605D35A}"/>
              </a:ext>
            </a:extLst>
          </p:cNvPr>
          <p:cNvSpPr/>
          <p:nvPr/>
        </p:nvSpPr>
        <p:spPr>
          <a:xfrm>
            <a:off x="487378" y="4160946"/>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B349A06-4C47-DB7C-0B06-E54B7D0C2D78}"/>
              </a:ext>
            </a:extLst>
          </p:cNvPr>
          <p:cNvSpPr/>
          <p:nvPr/>
        </p:nvSpPr>
        <p:spPr>
          <a:xfrm>
            <a:off x="502126" y="4500153"/>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3C3491D-D4EC-EDB2-CF53-1E2F85497F57}"/>
              </a:ext>
            </a:extLst>
          </p:cNvPr>
          <p:cNvSpPr/>
          <p:nvPr/>
        </p:nvSpPr>
        <p:spPr>
          <a:xfrm>
            <a:off x="509500" y="4839370"/>
            <a:ext cx="5136677" cy="26565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64183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000" dirty="0" err="1"/>
              <a:t>Schemaläggning</a:t>
            </a:r>
            <a:br>
              <a:rPr lang="en-US" sz="6000" dirty="0"/>
            </a:br>
            <a:br>
              <a:rPr lang="en-US" sz="6000" dirty="0"/>
            </a:br>
            <a:br>
              <a:rPr lang="en-US" sz="6000" dirty="0"/>
            </a:br>
            <a:br>
              <a:rPr lang="en-US" sz="6000" dirty="0"/>
            </a:br>
            <a:endParaRPr lang="en-US" sz="6000" dirty="0"/>
          </a:p>
        </p:txBody>
      </p:sp>
      <p:sp>
        <p:nvSpPr>
          <p:cNvPr id="3" name="Subtitle 2"/>
          <p:cNvSpPr>
            <a:spLocks noGrp="1"/>
          </p:cNvSpPr>
          <p:nvPr>
            <p:ph type="subTitle" idx="1"/>
          </p:nvPr>
        </p:nvSpPr>
        <p:spPr/>
        <p:txBody>
          <a:bodyPr/>
          <a:lstStyle/>
          <a:p>
            <a:endParaRPr lang="en-US" dirty="0"/>
          </a:p>
        </p:txBody>
      </p:sp>
      <p:pic>
        <p:nvPicPr>
          <p:cNvPr id="4" name="Bildobjekt 2" descr="http://aktivaseniorer.com/images/logo/aktiva_seniorer_vit_bg_386x240.jpg"/>
          <p:cNvPicPr/>
          <p:nvPr/>
        </p:nvPicPr>
        <p:blipFill>
          <a:blip r:embed="rId2">
            <a:extLst>
              <a:ext uri="{28A0092B-C50C-407E-A947-70E740481C1C}">
                <a14:useLocalDpi xmlns:a14="http://schemas.microsoft.com/office/drawing/2010/main" val="0"/>
              </a:ext>
            </a:extLst>
          </a:blip>
          <a:srcRect/>
          <a:stretch>
            <a:fillRect/>
          </a:stretch>
        </p:blipFill>
        <p:spPr bwMode="auto">
          <a:xfrm>
            <a:off x="144462" y="0"/>
            <a:ext cx="930275" cy="579120"/>
          </a:xfrm>
          <a:prstGeom prst="rect">
            <a:avLst/>
          </a:prstGeom>
          <a:noFill/>
          <a:ln>
            <a:noFill/>
          </a:ln>
        </p:spPr>
      </p:pic>
    </p:spTree>
    <p:extLst>
      <p:ext uri="{BB962C8B-B14F-4D97-AF65-F5344CB8AC3E}">
        <p14:creationId xmlns:p14="http://schemas.microsoft.com/office/powerpoint/2010/main" val="36723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7BA470-EAF5-5D4A-9361-F32354482705}"/>
              </a:ext>
            </a:extLst>
          </p:cNvPr>
          <p:cNvPicPr>
            <a:picLocks noChangeAspect="1"/>
          </p:cNvPicPr>
          <p:nvPr/>
        </p:nvPicPr>
        <p:blipFill>
          <a:blip r:embed="rId2"/>
          <a:stretch>
            <a:fillRect/>
          </a:stretch>
        </p:blipFill>
        <p:spPr>
          <a:xfrm>
            <a:off x="329842" y="962662"/>
            <a:ext cx="4180522" cy="3287078"/>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ett tillfälle</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5981967" y="2606201"/>
            <a:ext cx="3954929" cy="646331"/>
          </a:xfrm>
          <a:prstGeom prst="rect">
            <a:avLst/>
          </a:prstGeom>
          <a:noFill/>
        </p:spPr>
        <p:txBody>
          <a:bodyPr wrap="none" rtlCol="0">
            <a:spAutoFit/>
          </a:bodyPr>
          <a:lstStyle/>
          <a:p>
            <a:r>
              <a:rPr lang="sv-SE" dirty="0"/>
              <a:t>Välj aktivitet som ska schemaläggas,</a:t>
            </a:r>
          </a:p>
          <a:p>
            <a:r>
              <a:rPr lang="sv-SE" dirty="0"/>
              <a:t>tryck på 3:e ikonen från vänster</a:t>
            </a:r>
          </a:p>
        </p:txBody>
      </p:sp>
      <p:sp>
        <p:nvSpPr>
          <p:cNvPr id="7" name="Rectangle 6">
            <a:extLst>
              <a:ext uri="{FF2B5EF4-FFF2-40B4-BE49-F238E27FC236}">
                <a16:creationId xmlns:a16="http://schemas.microsoft.com/office/drawing/2014/main" id="{05E0A1E8-6C49-954E-73EC-AFC693984773}"/>
              </a:ext>
            </a:extLst>
          </p:cNvPr>
          <p:cNvSpPr/>
          <p:nvPr/>
        </p:nvSpPr>
        <p:spPr>
          <a:xfrm>
            <a:off x="1295400" y="3082413"/>
            <a:ext cx="290051" cy="19910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54532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B41549E-D90D-0A50-16A3-2D16DA82AE15}"/>
              </a:ext>
            </a:extLst>
          </p:cNvPr>
          <p:cNvPicPr>
            <a:picLocks noChangeAspect="1"/>
          </p:cNvPicPr>
          <p:nvPr/>
        </p:nvPicPr>
        <p:blipFill>
          <a:blip r:embed="rId2"/>
          <a:stretch>
            <a:fillRect/>
          </a:stretch>
        </p:blipFill>
        <p:spPr>
          <a:xfrm>
            <a:off x="338182" y="1066800"/>
            <a:ext cx="3940492" cy="5547360"/>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ett tillfälle</a:t>
            </a:r>
            <a:endParaRPr lang="en-GB" dirty="0"/>
          </a:p>
        </p:txBody>
      </p:sp>
      <p:sp>
        <p:nvSpPr>
          <p:cNvPr id="11" name="Rectangle 10">
            <a:extLst>
              <a:ext uri="{FF2B5EF4-FFF2-40B4-BE49-F238E27FC236}">
                <a16:creationId xmlns:a16="http://schemas.microsoft.com/office/drawing/2014/main" id="{4E6F0379-1114-8FE3-6A5E-D33527DAF42A}"/>
              </a:ext>
            </a:extLst>
          </p:cNvPr>
          <p:cNvSpPr/>
          <p:nvPr/>
        </p:nvSpPr>
        <p:spPr>
          <a:xfrm>
            <a:off x="438762" y="1978009"/>
            <a:ext cx="2053714" cy="31536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059DFD5-2B21-516C-416C-C41E656AB6A9}"/>
              </a:ext>
            </a:extLst>
          </p:cNvPr>
          <p:cNvSpPr/>
          <p:nvPr/>
        </p:nvSpPr>
        <p:spPr>
          <a:xfrm>
            <a:off x="438762" y="2648426"/>
            <a:ext cx="3447438" cy="27912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F605466-A745-CE33-2EE6-3E49246296BA}"/>
              </a:ext>
            </a:extLst>
          </p:cNvPr>
          <p:cNvSpPr/>
          <p:nvPr/>
        </p:nvSpPr>
        <p:spPr>
          <a:xfrm>
            <a:off x="458019" y="3282607"/>
            <a:ext cx="1068439" cy="30598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DDFFC77-5BAF-70AF-AD0D-CBF499F0CA4B}"/>
              </a:ext>
            </a:extLst>
          </p:cNvPr>
          <p:cNvSpPr/>
          <p:nvPr/>
        </p:nvSpPr>
        <p:spPr>
          <a:xfrm flipV="1">
            <a:off x="458019" y="6336682"/>
            <a:ext cx="780846" cy="27747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A0768D3A-6DDE-75EC-208B-09277090ED0E}"/>
              </a:ext>
            </a:extLst>
          </p:cNvPr>
          <p:cNvSpPr txBox="1"/>
          <p:nvPr/>
        </p:nvSpPr>
        <p:spPr>
          <a:xfrm>
            <a:off x="6707750" y="1142921"/>
            <a:ext cx="4722250" cy="1200329"/>
          </a:xfrm>
          <a:prstGeom prst="rect">
            <a:avLst/>
          </a:prstGeom>
          <a:noFill/>
        </p:spPr>
        <p:txBody>
          <a:bodyPr wrap="square" rtlCol="0">
            <a:spAutoFit/>
          </a:bodyPr>
          <a:lstStyle/>
          <a:p>
            <a:r>
              <a:rPr lang="sv-SE" dirty="0"/>
              <a:t>Ange första tillfället, datum och klockslag.</a:t>
            </a:r>
          </a:p>
          <a:p>
            <a:r>
              <a:rPr lang="sv-SE" dirty="0"/>
              <a:t>Ange längden på aktiviteten.</a:t>
            </a:r>
          </a:p>
          <a:p>
            <a:r>
              <a:rPr lang="sv-SE" dirty="0"/>
              <a:t>Sätt antalet tillfällen = 1.</a:t>
            </a:r>
          </a:p>
          <a:p>
            <a:r>
              <a:rPr lang="sv-SE" dirty="0"/>
              <a:t>Tryck på ’Addera’</a:t>
            </a:r>
          </a:p>
        </p:txBody>
      </p:sp>
    </p:spTree>
    <p:extLst>
      <p:ext uri="{BB962C8B-B14F-4D97-AF65-F5344CB8AC3E}">
        <p14:creationId xmlns:p14="http://schemas.microsoft.com/office/powerpoint/2010/main" val="3122017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ett tillfälle</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6096000" y="1178960"/>
            <a:ext cx="5775940" cy="923330"/>
          </a:xfrm>
          <a:prstGeom prst="rect">
            <a:avLst/>
          </a:prstGeom>
          <a:noFill/>
        </p:spPr>
        <p:txBody>
          <a:bodyPr wrap="none" rtlCol="0">
            <a:spAutoFit/>
          </a:bodyPr>
          <a:lstStyle/>
          <a:p>
            <a:r>
              <a:rPr lang="sv-SE" dirty="0"/>
              <a:t>Nu är aktiviteten schemalagd, all justering av tider sker</a:t>
            </a:r>
          </a:p>
          <a:p>
            <a:r>
              <a:rPr lang="sv-SE" dirty="0"/>
              <a:t>i fortsättningen här.</a:t>
            </a:r>
          </a:p>
          <a:p>
            <a:r>
              <a:rPr lang="sv-SE" dirty="0"/>
              <a:t>Tryck på ikonen, 2:a från höger för att justera</a:t>
            </a:r>
          </a:p>
        </p:txBody>
      </p:sp>
      <p:pic>
        <p:nvPicPr>
          <p:cNvPr id="6" name="Picture 5">
            <a:extLst>
              <a:ext uri="{FF2B5EF4-FFF2-40B4-BE49-F238E27FC236}">
                <a16:creationId xmlns:a16="http://schemas.microsoft.com/office/drawing/2014/main" id="{1FED8049-F1BE-6822-FF2D-D1C2E35EADEC}"/>
              </a:ext>
            </a:extLst>
          </p:cNvPr>
          <p:cNvPicPr>
            <a:picLocks noChangeAspect="1"/>
          </p:cNvPicPr>
          <p:nvPr/>
        </p:nvPicPr>
        <p:blipFill>
          <a:blip r:embed="rId2"/>
          <a:stretch>
            <a:fillRect/>
          </a:stretch>
        </p:blipFill>
        <p:spPr>
          <a:xfrm>
            <a:off x="291741" y="1178960"/>
            <a:ext cx="3186113" cy="1634490"/>
          </a:xfrm>
          <a:prstGeom prst="rect">
            <a:avLst/>
          </a:prstGeom>
        </p:spPr>
      </p:pic>
      <p:pic>
        <p:nvPicPr>
          <p:cNvPr id="9" name="Picture 8">
            <a:extLst>
              <a:ext uri="{FF2B5EF4-FFF2-40B4-BE49-F238E27FC236}">
                <a16:creationId xmlns:a16="http://schemas.microsoft.com/office/drawing/2014/main" id="{E76CCFC2-F14B-4E47-07D2-D88E0B1017FA}"/>
              </a:ext>
            </a:extLst>
          </p:cNvPr>
          <p:cNvPicPr>
            <a:picLocks noChangeAspect="1"/>
          </p:cNvPicPr>
          <p:nvPr/>
        </p:nvPicPr>
        <p:blipFill>
          <a:blip r:embed="rId3"/>
          <a:stretch>
            <a:fillRect/>
          </a:stretch>
        </p:blipFill>
        <p:spPr>
          <a:xfrm>
            <a:off x="291741" y="2925610"/>
            <a:ext cx="4743450" cy="3188970"/>
          </a:xfrm>
          <a:prstGeom prst="rect">
            <a:avLst/>
          </a:prstGeom>
        </p:spPr>
      </p:pic>
      <p:sp>
        <p:nvSpPr>
          <p:cNvPr id="13" name="TextBox 12">
            <a:extLst>
              <a:ext uri="{FF2B5EF4-FFF2-40B4-BE49-F238E27FC236}">
                <a16:creationId xmlns:a16="http://schemas.microsoft.com/office/drawing/2014/main" id="{BCAA35A2-8DA8-A53E-8163-80CC0B439C53}"/>
              </a:ext>
            </a:extLst>
          </p:cNvPr>
          <p:cNvSpPr txBox="1"/>
          <p:nvPr/>
        </p:nvSpPr>
        <p:spPr>
          <a:xfrm>
            <a:off x="6124319" y="2925610"/>
            <a:ext cx="5532284" cy="369332"/>
          </a:xfrm>
          <a:prstGeom prst="rect">
            <a:avLst/>
          </a:prstGeom>
          <a:noFill/>
        </p:spPr>
        <p:txBody>
          <a:bodyPr wrap="none" rtlCol="0">
            <a:spAutoFit/>
          </a:bodyPr>
          <a:lstStyle/>
          <a:p>
            <a:r>
              <a:rPr lang="sv-SE" dirty="0"/>
              <a:t>När en aktivitet är schemalagd visas den i kalendern</a:t>
            </a:r>
          </a:p>
        </p:txBody>
      </p:sp>
    </p:spTree>
    <p:extLst>
      <p:ext uri="{BB962C8B-B14F-4D97-AF65-F5344CB8AC3E}">
        <p14:creationId xmlns:p14="http://schemas.microsoft.com/office/powerpoint/2010/main" val="1858643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A34ED9-6EF1-B0EA-D286-7BFEC30871F8}"/>
              </a:ext>
            </a:extLst>
          </p:cNvPr>
          <p:cNvPicPr>
            <a:picLocks noChangeAspect="1"/>
          </p:cNvPicPr>
          <p:nvPr/>
        </p:nvPicPr>
        <p:blipFill>
          <a:blip r:embed="rId2"/>
          <a:stretch>
            <a:fillRect/>
          </a:stretch>
        </p:blipFill>
        <p:spPr>
          <a:xfrm>
            <a:off x="339932" y="1370523"/>
            <a:ext cx="5951220" cy="1348740"/>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flera tillfällen</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7415673" y="1637431"/>
            <a:ext cx="3954929" cy="646331"/>
          </a:xfrm>
          <a:prstGeom prst="rect">
            <a:avLst/>
          </a:prstGeom>
          <a:noFill/>
        </p:spPr>
        <p:txBody>
          <a:bodyPr wrap="none" rtlCol="0">
            <a:spAutoFit/>
          </a:bodyPr>
          <a:lstStyle/>
          <a:p>
            <a:r>
              <a:rPr lang="sv-SE" dirty="0"/>
              <a:t>Välj aktivitet som ska schemaläggas,</a:t>
            </a:r>
          </a:p>
          <a:p>
            <a:r>
              <a:rPr lang="sv-SE" dirty="0"/>
              <a:t>tryck på 3:e ikonen från vänster</a:t>
            </a:r>
          </a:p>
        </p:txBody>
      </p:sp>
      <p:sp>
        <p:nvSpPr>
          <p:cNvPr id="7" name="Rectangle 6">
            <a:extLst>
              <a:ext uri="{FF2B5EF4-FFF2-40B4-BE49-F238E27FC236}">
                <a16:creationId xmlns:a16="http://schemas.microsoft.com/office/drawing/2014/main" id="{05E0A1E8-6C49-954E-73EC-AFC693984773}"/>
              </a:ext>
            </a:extLst>
          </p:cNvPr>
          <p:cNvSpPr/>
          <p:nvPr/>
        </p:nvSpPr>
        <p:spPr>
          <a:xfrm>
            <a:off x="1519084" y="2283586"/>
            <a:ext cx="206477" cy="24589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77233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A5BAF4-E2BB-0212-43DF-C2EDC077B9EB}"/>
              </a:ext>
            </a:extLst>
          </p:cNvPr>
          <p:cNvPicPr>
            <a:picLocks noChangeAspect="1"/>
          </p:cNvPicPr>
          <p:nvPr/>
        </p:nvPicPr>
        <p:blipFill>
          <a:blip r:embed="rId2"/>
          <a:stretch>
            <a:fillRect/>
          </a:stretch>
        </p:blipFill>
        <p:spPr>
          <a:xfrm>
            <a:off x="185015" y="963036"/>
            <a:ext cx="4380548" cy="5580698"/>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flera tillfällen</a:t>
            </a:r>
            <a:endParaRPr lang="en-GB" dirty="0"/>
          </a:p>
        </p:txBody>
      </p:sp>
      <p:sp>
        <p:nvSpPr>
          <p:cNvPr id="17" name="TextBox 16">
            <a:extLst>
              <a:ext uri="{FF2B5EF4-FFF2-40B4-BE49-F238E27FC236}">
                <a16:creationId xmlns:a16="http://schemas.microsoft.com/office/drawing/2014/main" id="{5A9E6840-80AC-EA30-35D7-25C45EA4EA98}"/>
              </a:ext>
            </a:extLst>
          </p:cNvPr>
          <p:cNvSpPr txBox="1"/>
          <p:nvPr/>
        </p:nvSpPr>
        <p:spPr>
          <a:xfrm>
            <a:off x="6707750" y="1142921"/>
            <a:ext cx="4722250" cy="1754326"/>
          </a:xfrm>
          <a:prstGeom prst="rect">
            <a:avLst/>
          </a:prstGeom>
          <a:noFill/>
        </p:spPr>
        <p:txBody>
          <a:bodyPr wrap="square" rtlCol="0">
            <a:spAutoFit/>
          </a:bodyPr>
          <a:lstStyle/>
          <a:p>
            <a:r>
              <a:rPr lang="sv-SE" dirty="0"/>
              <a:t>Ange första tillfället, datum och klockslag.</a:t>
            </a:r>
          </a:p>
          <a:p>
            <a:r>
              <a:rPr lang="sv-SE" dirty="0"/>
              <a:t>Ange längden på aktiviteten.</a:t>
            </a:r>
          </a:p>
          <a:p>
            <a:r>
              <a:rPr lang="sv-SE" dirty="0"/>
              <a:t>Ange antalet tillfällen.</a:t>
            </a:r>
          </a:p>
          <a:p>
            <a:r>
              <a:rPr lang="sv-SE" dirty="0"/>
              <a:t>Ange med vilken frekvens mellan varje tillfälle.</a:t>
            </a:r>
          </a:p>
          <a:p>
            <a:r>
              <a:rPr lang="sv-SE" dirty="0"/>
              <a:t>Tryck på ’Addera’</a:t>
            </a:r>
          </a:p>
        </p:txBody>
      </p:sp>
      <p:sp>
        <p:nvSpPr>
          <p:cNvPr id="23" name="Rectangle 22">
            <a:extLst>
              <a:ext uri="{FF2B5EF4-FFF2-40B4-BE49-F238E27FC236}">
                <a16:creationId xmlns:a16="http://schemas.microsoft.com/office/drawing/2014/main" id="{1933C470-42E1-5134-3122-A1CAC64805EF}"/>
              </a:ext>
            </a:extLst>
          </p:cNvPr>
          <p:cNvSpPr/>
          <p:nvPr/>
        </p:nvSpPr>
        <p:spPr>
          <a:xfrm>
            <a:off x="322005" y="6183406"/>
            <a:ext cx="843118" cy="3603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2E246F-E04D-A1EC-7A1B-FAB82E4871D0}"/>
              </a:ext>
            </a:extLst>
          </p:cNvPr>
          <p:cNvSpPr/>
          <p:nvPr/>
        </p:nvSpPr>
        <p:spPr>
          <a:xfrm>
            <a:off x="322005" y="1910988"/>
            <a:ext cx="1986118" cy="22015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EB79BBF-FAD9-A050-F566-5AB0D422C71C}"/>
              </a:ext>
            </a:extLst>
          </p:cNvPr>
          <p:cNvSpPr/>
          <p:nvPr/>
        </p:nvSpPr>
        <p:spPr>
          <a:xfrm>
            <a:off x="322004" y="2546081"/>
            <a:ext cx="2812027" cy="285610"/>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F26F5F1-3FBF-AE14-111A-1AA696838333}"/>
              </a:ext>
            </a:extLst>
          </p:cNvPr>
          <p:cNvSpPr/>
          <p:nvPr/>
        </p:nvSpPr>
        <p:spPr>
          <a:xfrm>
            <a:off x="322003" y="3222048"/>
            <a:ext cx="437539" cy="22015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FA0C991-06FB-6ACE-9886-C0280D25E55D}"/>
              </a:ext>
            </a:extLst>
          </p:cNvPr>
          <p:cNvSpPr/>
          <p:nvPr/>
        </p:nvSpPr>
        <p:spPr>
          <a:xfrm>
            <a:off x="322003" y="3839932"/>
            <a:ext cx="2487565" cy="28560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28238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C3B6DB-52B9-C11F-6F88-47FA911DF2C5}"/>
              </a:ext>
            </a:extLst>
          </p:cNvPr>
          <p:cNvPicPr>
            <a:picLocks noChangeAspect="1"/>
          </p:cNvPicPr>
          <p:nvPr/>
        </p:nvPicPr>
        <p:blipFill>
          <a:blip r:embed="rId2"/>
          <a:stretch>
            <a:fillRect/>
          </a:stretch>
        </p:blipFill>
        <p:spPr>
          <a:xfrm>
            <a:off x="131737" y="1066800"/>
            <a:ext cx="8827770" cy="5594033"/>
          </a:xfrm>
          <a:prstGeom prst="rect">
            <a:avLst/>
          </a:prstGeom>
        </p:spPr>
      </p:pic>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Schemaläggning flera tillfällen</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9121877" y="1189924"/>
            <a:ext cx="2800465" cy="1754326"/>
          </a:xfrm>
          <a:prstGeom prst="rect">
            <a:avLst/>
          </a:prstGeom>
          <a:noFill/>
        </p:spPr>
        <p:txBody>
          <a:bodyPr wrap="square" rtlCol="0">
            <a:spAutoFit/>
          </a:bodyPr>
          <a:lstStyle/>
          <a:p>
            <a:r>
              <a:rPr lang="sv-SE" dirty="0"/>
              <a:t>Alla tillfällena visas, nu finns det möjlighet att</a:t>
            </a:r>
          </a:p>
          <a:p>
            <a:r>
              <a:rPr lang="sv-SE" dirty="0"/>
              <a:t>justera enstaka tillfälle genom att trycka på</a:t>
            </a:r>
          </a:p>
          <a:p>
            <a:r>
              <a:rPr lang="sv-SE" dirty="0"/>
              <a:t>2:a ikonen från höger på aktuell rad </a:t>
            </a:r>
          </a:p>
        </p:txBody>
      </p:sp>
    </p:spTree>
    <p:extLst>
      <p:ext uri="{BB962C8B-B14F-4D97-AF65-F5344CB8AC3E}">
        <p14:creationId xmlns:p14="http://schemas.microsoft.com/office/powerpoint/2010/main" val="1263733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000" dirty="0" err="1"/>
              <a:t>Anmälan</a:t>
            </a:r>
            <a:br>
              <a:rPr lang="en-US" sz="6000" dirty="0"/>
            </a:br>
            <a:br>
              <a:rPr lang="en-US" sz="6000" dirty="0"/>
            </a:br>
            <a:br>
              <a:rPr lang="en-US" sz="6000" dirty="0"/>
            </a:br>
            <a:br>
              <a:rPr lang="en-US" sz="6000" dirty="0"/>
            </a:br>
            <a:endParaRPr lang="en-US" sz="6000" dirty="0"/>
          </a:p>
        </p:txBody>
      </p:sp>
      <p:sp>
        <p:nvSpPr>
          <p:cNvPr id="3" name="Subtitle 2"/>
          <p:cNvSpPr>
            <a:spLocks noGrp="1"/>
          </p:cNvSpPr>
          <p:nvPr>
            <p:ph type="subTitle" idx="1"/>
          </p:nvPr>
        </p:nvSpPr>
        <p:spPr/>
        <p:txBody>
          <a:bodyPr/>
          <a:lstStyle/>
          <a:p>
            <a:endParaRPr lang="en-US" dirty="0"/>
          </a:p>
        </p:txBody>
      </p:sp>
      <p:pic>
        <p:nvPicPr>
          <p:cNvPr id="4" name="Bildobjekt 2" descr="http://aktivaseniorer.com/images/logo/aktiva_seniorer_vit_bg_386x240.jpg"/>
          <p:cNvPicPr/>
          <p:nvPr/>
        </p:nvPicPr>
        <p:blipFill>
          <a:blip r:embed="rId2">
            <a:extLst>
              <a:ext uri="{28A0092B-C50C-407E-A947-70E740481C1C}">
                <a14:useLocalDpi xmlns:a14="http://schemas.microsoft.com/office/drawing/2010/main" val="0"/>
              </a:ext>
            </a:extLst>
          </a:blip>
          <a:srcRect/>
          <a:stretch>
            <a:fillRect/>
          </a:stretch>
        </p:blipFill>
        <p:spPr bwMode="auto">
          <a:xfrm>
            <a:off x="144462" y="0"/>
            <a:ext cx="930275" cy="579120"/>
          </a:xfrm>
          <a:prstGeom prst="rect">
            <a:avLst/>
          </a:prstGeom>
          <a:noFill/>
          <a:ln>
            <a:noFill/>
          </a:ln>
        </p:spPr>
      </p:pic>
    </p:spTree>
    <p:extLst>
      <p:ext uri="{BB962C8B-B14F-4D97-AF65-F5344CB8AC3E}">
        <p14:creationId xmlns:p14="http://schemas.microsoft.com/office/powerpoint/2010/main" val="1948940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5" name="TextBox 4">
            <a:extLst>
              <a:ext uri="{FF2B5EF4-FFF2-40B4-BE49-F238E27FC236}">
                <a16:creationId xmlns:a16="http://schemas.microsoft.com/office/drawing/2014/main" id="{759663DB-1609-93F6-D9D8-0D6D972B4936}"/>
              </a:ext>
            </a:extLst>
          </p:cNvPr>
          <p:cNvSpPr txBox="1"/>
          <p:nvPr/>
        </p:nvSpPr>
        <p:spPr>
          <a:xfrm>
            <a:off x="8509820" y="1861958"/>
            <a:ext cx="3443150" cy="1200329"/>
          </a:xfrm>
          <a:prstGeom prst="rect">
            <a:avLst/>
          </a:prstGeom>
          <a:noFill/>
        </p:spPr>
        <p:txBody>
          <a:bodyPr wrap="square" rtlCol="0">
            <a:spAutoFit/>
          </a:bodyPr>
          <a:lstStyle/>
          <a:p>
            <a:r>
              <a:rPr lang="sv-SE" dirty="0"/>
              <a:t>Välj direkt på första sidan genom att markera aktuell aktivitet eller genom att klicka på ’Program’</a:t>
            </a:r>
          </a:p>
        </p:txBody>
      </p:sp>
      <p:pic>
        <p:nvPicPr>
          <p:cNvPr id="6" name="Picture 5">
            <a:extLst>
              <a:ext uri="{FF2B5EF4-FFF2-40B4-BE49-F238E27FC236}">
                <a16:creationId xmlns:a16="http://schemas.microsoft.com/office/drawing/2014/main" id="{D9A91C1D-EFE0-4582-F69D-6555EF804B0A}"/>
              </a:ext>
            </a:extLst>
          </p:cNvPr>
          <p:cNvPicPr>
            <a:picLocks noChangeAspect="1"/>
          </p:cNvPicPr>
          <p:nvPr/>
        </p:nvPicPr>
        <p:blipFill>
          <a:blip r:embed="rId2"/>
          <a:stretch>
            <a:fillRect/>
          </a:stretch>
        </p:blipFill>
        <p:spPr>
          <a:xfrm>
            <a:off x="0" y="1066800"/>
            <a:ext cx="8234363" cy="5548313"/>
          </a:xfrm>
          <a:prstGeom prst="rect">
            <a:avLst/>
          </a:prstGeom>
        </p:spPr>
      </p:pic>
      <p:cxnSp>
        <p:nvCxnSpPr>
          <p:cNvPr id="10" name="Straight Arrow Connector 9">
            <a:extLst>
              <a:ext uri="{FF2B5EF4-FFF2-40B4-BE49-F238E27FC236}">
                <a16:creationId xmlns:a16="http://schemas.microsoft.com/office/drawing/2014/main" id="{4794889F-42B5-B101-7442-1CC903BB2D92}"/>
              </a:ext>
            </a:extLst>
          </p:cNvPr>
          <p:cNvCxnSpPr/>
          <p:nvPr/>
        </p:nvCxnSpPr>
        <p:spPr>
          <a:xfrm flipH="1">
            <a:off x="1295400" y="4756053"/>
            <a:ext cx="1356851" cy="1054510"/>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A065FF8-B1D7-E467-D613-DFF1FFF460F0}"/>
              </a:ext>
            </a:extLst>
          </p:cNvPr>
          <p:cNvCxnSpPr>
            <a:cxnSpLocks/>
          </p:cNvCxnSpPr>
          <p:nvPr/>
        </p:nvCxnSpPr>
        <p:spPr>
          <a:xfrm flipH="1" flipV="1">
            <a:off x="1890251" y="1732239"/>
            <a:ext cx="1170039" cy="878226"/>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9447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2" descr="http://aktivaseniorer.com/images/logo/aktiva_seniorer_vit_bg_386x240.jpg"/>
          <p:cNvPicPr/>
          <p:nvPr/>
        </p:nvPicPr>
        <p:blipFill>
          <a:blip r:embed="rId3">
            <a:extLst>
              <a:ext uri="{28A0092B-C50C-407E-A947-70E740481C1C}">
                <a14:useLocalDpi xmlns:a14="http://schemas.microsoft.com/office/drawing/2010/main" val="0"/>
              </a:ext>
            </a:extLst>
          </a:blip>
          <a:srcRect/>
          <a:stretch>
            <a:fillRect/>
          </a:stretch>
        </p:blipFill>
        <p:spPr bwMode="auto">
          <a:xfrm>
            <a:off x="100074" y="0"/>
            <a:ext cx="930275" cy="579120"/>
          </a:xfrm>
          <a:prstGeom prst="rect">
            <a:avLst/>
          </a:prstGeom>
          <a:noFill/>
          <a:ln>
            <a:noFill/>
          </a:ln>
        </p:spPr>
      </p:pic>
      <p:sp>
        <p:nvSpPr>
          <p:cNvPr id="6" name="Title 5">
            <a:extLst>
              <a:ext uri="{FF2B5EF4-FFF2-40B4-BE49-F238E27FC236}">
                <a16:creationId xmlns:a16="http://schemas.microsoft.com/office/drawing/2014/main" id="{CC949A02-4767-B004-2CB0-ABA2D92D41DD}"/>
              </a:ext>
            </a:extLst>
          </p:cNvPr>
          <p:cNvSpPr>
            <a:spLocks noGrp="1"/>
          </p:cNvSpPr>
          <p:nvPr>
            <p:ph type="title"/>
          </p:nvPr>
        </p:nvSpPr>
        <p:spPr>
          <a:xfrm>
            <a:off x="1295400" y="503854"/>
            <a:ext cx="9601200" cy="577972"/>
          </a:xfrm>
        </p:spPr>
        <p:txBody>
          <a:bodyPr/>
          <a:lstStyle/>
          <a:p>
            <a:r>
              <a:rPr lang="sv-SE" dirty="0"/>
              <a:t>Översikt</a:t>
            </a:r>
            <a:endParaRPr lang="en-GB" dirty="0"/>
          </a:p>
        </p:txBody>
      </p:sp>
      <p:pic>
        <p:nvPicPr>
          <p:cNvPr id="8" name="Picture 7">
            <a:extLst>
              <a:ext uri="{FF2B5EF4-FFF2-40B4-BE49-F238E27FC236}">
                <a16:creationId xmlns:a16="http://schemas.microsoft.com/office/drawing/2014/main" id="{58A2E839-0F47-1CFA-F0B1-7DBDECEDE69B}"/>
              </a:ext>
            </a:extLst>
          </p:cNvPr>
          <p:cNvPicPr>
            <a:picLocks noChangeAspect="1"/>
          </p:cNvPicPr>
          <p:nvPr/>
        </p:nvPicPr>
        <p:blipFill>
          <a:blip r:embed="rId4"/>
          <a:stretch>
            <a:fillRect/>
          </a:stretch>
        </p:blipFill>
        <p:spPr>
          <a:xfrm>
            <a:off x="899342" y="1617023"/>
            <a:ext cx="1938338" cy="352425"/>
          </a:xfrm>
          <a:prstGeom prst="rect">
            <a:avLst/>
          </a:prstGeom>
        </p:spPr>
      </p:pic>
      <p:pic>
        <p:nvPicPr>
          <p:cNvPr id="10" name="Picture 9">
            <a:extLst>
              <a:ext uri="{FF2B5EF4-FFF2-40B4-BE49-F238E27FC236}">
                <a16:creationId xmlns:a16="http://schemas.microsoft.com/office/drawing/2014/main" id="{6C1E9CEE-F73B-FE17-B360-B6B88C1B2D3A}"/>
              </a:ext>
            </a:extLst>
          </p:cNvPr>
          <p:cNvPicPr>
            <a:picLocks noChangeAspect="1"/>
          </p:cNvPicPr>
          <p:nvPr/>
        </p:nvPicPr>
        <p:blipFill>
          <a:blip r:embed="rId5"/>
          <a:stretch>
            <a:fillRect/>
          </a:stretch>
        </p:blipFill>
        <p:spPr>
          <a:xfrm>
            <a:off x="5319105" y="1412235"/>
            <a:ext cx="2686050" cy="762000"/>
          </a:xfrm>
          <a:prstGeom prst="rect">
            <a:avLst/>
          </a:prstGeom>
        </p:spPr>
      </p:pic>
      <p:pic>
        <p:nvPicPr>
          <p:cNvPr id="13" name="Picture 12">
            <a:extLst>
              <a:ext uri="{FF2B5EF4-FFF2-40B4-BE49-F238E27FC236}">
                <a16:creationId xmlns:a16="http://schemas.microsoft.com/office/drawing/2014/main" id="{1817372B-6BB5-D4F1-1382-28704BCC1CC2}"/>
              </a:ext>
            </a:extLst>
          </p:cNvPr>
          <p:cNvPicPr>
            <a:picLocks noChangeAspect="1"/>
          </p:cNvPicPr>
          <p:nvPr/>
        </p:nvPicPr>
        <p:blipFill>
          <a:blip r:embed="rId6"/>
          <a:stretch>
            <a:fillRect/>
          </a:stretch>
        </p:blipFill>
        <p:spPr>
          <a:xfrm>
            <a:off x="5409156" y="2335190"/>
            <a:ext cx="2994660" cy="2150745"/>
          </a:xfrm>
          <a:prstGeom prst="rect">
            <a:avLst/>
          </a:prstGeom>
        </p:spPr>
      </p:pic>
      <p:pic>
        <p:nvPicPr>
          <p:cNvPr id="15" name="Picture 14">
            <a:extLst>
              <a:ext uri="{FF2B5EF4-FFF2-40B4-BE49-F238E27FC236}">
                <a16:creationId xmlns:a16="http://schemas.microsoft.com/office/drawing/2014/main" id="{60572F8B-4947-1D3C-AF1B-E2636D18EB26}"/>
              </a:ext>
            </a:extLst>
          </p:cNvPr>
          <p:cNvPicPr>
            <a:picLocks noChangeAspect="1"/>
          </p:cNvPicPr>
          <p:nvPr/>
        </p:nvPicPr>
        <p:blipFill>
          <a:blip r:embed="rId7"/>
          <a:stretch>
            <a:fillRect/>
          </a:stretch>
        </p:blipFill>
        <p:spPr>
          <a:xfrm>
            <a:off x="1147844" y="4579838"/>
            <a:ext cx="1754505" cy="662940"/>
          </a:xfrm>
          <a:prstGeom prst="rect">
            <a:avLst/>
          </a:prstGeom>
        </p:spPr>
      </p:pic>
      <p:sp>
        <p:nvSpPr>
          <p:cNvPr id="16" name="TextBox 15">
            <a:extLst>
              <a:ext uri="{FF2B5EF4-FFF2-40B4-BE49-F238E27FC236}">
                <a16:creationId xmlns:a16="http://schemas.microsoft.com/office/drawing/2014/main" id="{831B6320-26E9-4BE9-FB2D-A1AD876CBFCC}"/>
              </a:ext>
            </a:extLst>
          </p:cNvPr>
          <p:cNvSpPr txBox="1"/>
          <p:nvPr/>
        </p:nvSpPr>
        <p:spPr>
          <a:xfrm>
            <a:off x="899342" y="2202876"/>
            <a:ext cx="2832891" cy="1754326"/>
          </a:xfrm>
          <a:prstGeom prst="rect">
            <a:avLst/>
          </a:prstGeom>
          <a:noFill/>
        </p:spPr>
        <p:txBody>
          <a:bodyPr wrap="none" rtlCol="0">
            <a:spAutoFit/>
          </a:bodyPr>
          <a:lstStyle/>
          <a:p>
            <a:pPr marL="285750" indent="-285750">
              <a:buFontTx/>
              <a:buChar char="-"/>
            </a:pPr>
            <a:r>
              <a:rPr lang="sv-SE" dirty="0"/>
              <a:t>Adressbok</a:t>
            </a:r>
          </a:p>
          <a:p>
            <a:pPr marL="285750" indent="-285750">
              <a:buFontTx/>
              <a:buChar char="-"/>
            </a:pPr>
            <a:r>
              <a:rPr lang="sv-SE" dirty="0"/>
              <a:t>Uppläggning Aktiviteter</a:t>
            </a:r>
          </a:p>
          <a:p>
            <a:pPr marL="742950" lvl="1" indent="-285750">
              <a:buFontTx/>
              <a:buChar char="-"/>
            </a:pPr>
            <a:r>
              <a:rPr lang="sv-SE" sz="1200" dirty="0"/>
              <a:t>Resor</a:t>
            </a:r>
          </a:p>
          <a:p>
            <a:pPr marL="742950" lvl="1" indent="-285750">
              <a:buFontTx/>
              <a:buChar char="-"/>
            </a:pPr>
            <a:r>
              <a:rPr lang="sv-SE" sz="1200" dirty="0"/>
              <a:t>Aktiviteter</a:t>
            </a:r>
          </a:p>
          <a:p>
            <a:pPr marL="742950" lvl="1" indent="-285750">
              <a:buFontTx/>
              <a:buChar char="-"/>
            </a:pPr>
            <a:r>
              <a:rPr lang="sv-SE" sz="1200" dirty="0"/>
              <a:t>Cirklar</a:t>
            </a:r>
          </a:p>
          <a:p>
            <a:pPr marL="742950" lvl="1" indent="-285750">
              <a:buFontTx/>
              <a:buChar char="-"/>
            </a:pPr>
            <a:r>
              <a:rPr lang="sv-SE" sz="1200" dirty="0"/>
              <a:t>Fasta aktiviteter</a:t>
            </a:r>
          </a:p>
          <a:p>
            <a:pPr marL="742950" lvl="1" indent="-285750">
              <a:buFontTx/>
              <a:buChar char="-"/>
            </a:pPr>
            <a:r>
              <a:rPr lang="sv-SE" sz="1200" dirty="0"/>
              <a:t>Månadsmöte</a:t>
            </a:r>
          </a:p>
          <a:p>
            <a:pPr marL="285750" indent="-285750">
              <a:buFontTx/>
              <a:buChar char="-"/>
            </a:pPr>
            <a:endParaRPr lang="en-GB" sz="1200" dirty="0"/>
          </a:p>
        </p:txBody>
      </p:sp>
      <p:sp>
        <p:nvSpPr>
          <p:cNvPr id="17" name="TextBox 16">
            <a:extLst>
              <a:ext uri="{FF2B5EF4-FFF2-40B4-BE49-F238E27FC236}">
                <a16:creationId xmlns:a16="http://schemas.microsoft.com/office/drawing/2014/main" id="{85E789F0-BF99-0A52-7BD9-DD45F1743767}"/>
              </a:ext>
            </a:extLst>
          </p:cNvPr>
          <p:cNvSpPr txBox="1"/>
          <p:nvPr/>
        </p:nvSpPr>
        <p:spPr>
          <a:xfrm>
            <a:off x="8452318" y="2481359"/>
            <a:ext cx="2591838" cy="2677656"/>
          </a:xfrm>
          <a:prstGeom prst="rect">
            <a:avLst/>
          </a:prstGeom>
          <a:noFill/>
        </p:spPr>
        <p:txBody>
          <a:bodyPr wrap="square" rtlCol="0">
            <a:spAutoFit/>
          </a:bodyPr>
          <a:lstStyle/>
          <a:p>
            <a:pPr marL="285750" indent="-285750">
              <a:buFontTx/>
              <a:buChar char="-"/>
            </a:pPr>
            <a:r>
              <a:rPr lang="sv-SE" dirty="0"/>
              <a:t>Info om föreningen</a:t>
            </a:r>
          </a:p>
          <a:p>
            <a:pPr marL="285750" indent="-285750">
              <a:buFontTx/>
              <a:buChar char="-"/>
            </a:pPr>
            <a:r>
              <a:rPr lang="sv-SE" dirty="0"/>
              <a:t>Kalender</a:t>
            </a:r>
          </a:p>
          <a:p>
            <a:pPr marL="285750" indent="-285750">
              <a:buFontTx/>
              <a:buChar char="-"/>
            </a:pPr>
            <a:r>
              <a:rPr lang="sv-SE" dirty="0"/>
              <a:t>Program</a:t>
            </a:r>
          </a:p>
          <a:p>
            <a:pPr marL="742950" lvl="1" indent="-285750">
              <a:buFontTx/>
              <a:buChar char="-"/>
            </a:pPr>
            <a:r>
              <a:rPr lang="sv-SE" sz="1200" dirty="0"/>
              <a:t>Resor</a:t>
            </a:r>
          </a:p>
          <a:p>
            <a:pPr marL="742950" lvl="1" indent="-285750">
              <a:buFontTx/>
              <a:buChar char="-"/>
            </a:pPr>
            <a:r>
              <a:rPr lang="sv-SE" sz="1200" dirty="0"/>
              <a:t>Aktiviteter</a:t>
            </a:r>
          </a:p>
          <a:p>
            <a:pPr marL="742950" lvl="1" indent="-285750">
              <a:buFontTx/>
              <a:buChar char="-"/>
            </a:pPr>
            <a:r>
              <a:rPr lang="sv-SE" sz="1200" dirty="0"/>
              <a:t>Cirklar</a:t>
            </a:r>
          </a:p>
          <a:p>
            <a:pPr marL="742950" lvl="1" indent="-285750">
              <a:buFontTx/>
              <a:buChar char="-"/>
            </a:pPr>
            <a:r>
              <a:rPr lang="sv-SE" sz="1200" dirty="0"/>
              <a:t>Fasta aktiviteter</a:t>
            </a:r>
          </a:p>
          <a:p>
            <a:pPr marL="742950" lvl="1" indent="-285750">
              <a:buFontTx/>
              <a:buChar char="-"/>
            </a:pPr>
            <a:r>
              <a:rPr lang="sv-SE" sz="1200" dirty="0"/>
              <a:t>Månadsmöte</a:t>
            </a:r>
          </a:p>
          <a:p>
            <a:pPr marL="285750" indent="-285750">
              <a:buFontTx/>
              <a:buChar char="-"/>
            </a:pPr>
            <a:r>
              <a:rPr lang="sv-SE" dirty="0"/>
              <a:t>Anmäla</a:t>
            </a:r>
          </a:p>
          <a:p>
            <a:pPr marL="285750" indent="-285750">
              <a:buFontTx/>
              <a:buChar char="-"/>
            </a:pPr>
            <a:r>
              <a:rPr lang="sv-SE" dirty="0"/>
              <a:t>Rapportarkiv</a:t>
            </a:r>
          </a:p>
          <a:p>
            <a:endParaRPr lang="en-GB" dirty="0"/>
          </a:p>
        </p:txBody>
      </p:sp>
      <p:sp>
        <p:nvSpPr>
          <p:cNvPr id="18" name="Arrow: Left-Right 17">
            <a:extLst>
              <a:ext uri="{FF2B5EF4-FFF2-40B4-BE49-F238E27FC236}">
                <a16:creationId xmlns:a16="http://schemas.microsoft.com/office/drawing/2014/main" id="{88D3B996-F39A-045A-D698-BB058D9D1350}"/>
              </a:ext>
            </a:extLst>
          </p:cNvPr>
          <p:cNvSpPr/>
          <p:nvPr/>
        </p:nvSpPr>
        <p:spPr>
          <a:xfrm>
            <a:off x="4061798" y="2761384"/>
            <a:ext cx="1163782" cy="31865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Up-Down 18">
            <a:extLst>
              <a:ext uri="{FF2B5EF4-FFF2-40B4-BE49-F238E27FC236}">
                <a16:creationId xmlns:a16="http://schemas.microsoft.com/office/drawing/2014/main" id="{08ED7464-ABF5-A6C8-19B6-4FEAAA36F4AC}"/>
              </a:ext>
            </a:extLst>
          </p:cNvPr>
          <p:cNvSpPr/>
          <p:nvPr/>
        </p:nvSpPr>
        <p:spPr>
          <a:xfrm>
            <a:off x="1960418" y="3832516"/>
            <a:ext cx="235527" cy="79491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9430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pic>
        <p:nvPicPr>
          <p:cNvPr id="8" name="Picture 7">
            <a:extLst>
              <a:ext uri="{FF2B5EF4-FFF2-40B4-BE49-F238E27FC236}">
                <a16:creationId xmlns:a16="http://schemas.microsoft.com/office/drawing/2014/main" id="{9F1CD326-C98D-538C-8D33-946B73910526}"/>
              </a:ext>
            </a:extLst>
          </p:cNvPr>
          <p:cNvPicPr>
            <a:picLocks noChangeAspect="1"/>
          </p:cNvPicPr>
          <p:nvPr/>
        </p:nvPicPr>
        <p:blipFill>
          <a:blip r:embed="rId2"/>
          <a:stretch>
            <a:fillRect/>
          </a:stretch>
        </p:blipFill>
        <p:spPr>
          <a:xfrm>
            <a:off x="329828" y="1010344"/>
            <a:ext cx="10427970" cy="3807142"/>
          </a:xfrm>
          <a:prstGeom prst="rect">
            <a:avLst/>
          </a:prstGeom>
        </p:spPr>
      </p:pic>
      <p:sp>
        <p:nvSpPr>
          <p:cNvPr id="9" name="TextBox 8">
            <a:extLst>
              <a:ext uri="{FF2B5EF4-FFF2-40B4-BE49-F238E27FC236}">
                <a16:creationId xmlns:a16="http://schemas.microsoft.com/office/drawing/2014/main" id="{8A29EB6C-DCFE-C446-BD9C-F97DA169770E}"/>
              </a:ext>
            </a:extLst>
          </p:cNvPr>
          <p:cNvSpPr txBox="1"/>
          <p:nvPr/>
        </p:nvSpPr>
        <p:spPr>
          <a:xfrm>
            <a:off x="6218174" y="5390535"/>
            <a:ext cx="4940618" cy="646331"/>
          </a:xfrm>
          <a:prstGeom prst="rect">
            <a:avLst/>
          </a:prstGeom>
          <a:noFill/>
        </p:spPr>
        <p:txBody>
          <a:bodyPr wrap="square" rtlCol="0">
            <a:spAutoFit/>
          </a:bodyPr>
          <a:lstStyle/>
          <a:p>
            <a:r>
              <a:rPr lang="sv-SE" dirty="0"/>
              <a:t>Alternativt välj ’Program’ och sedan aktuell</a:t>
            </a:r>
          </a:p>
          <a:p>
            <a:r>
              <a:rPr lang="sv-SE" dirty="0"/>
              <a:t>aktivitetsgrupp </a:t>
            </a:r>
          </a:p>
        </p:txBody>
      </p:sp>
      <p:cxnSp>
        <p:nvCxnSpPr>
          <p:cNvPr id="3" name="Straight Arrow Connector 2">
            <a:extLst>
              <a:ext uri="{FF2B5EF4-FFF2-40B4-BE49-F238E27FC236}">
                <a16:creationId xmlns:a16="http://schemas.microsoft.com/office/drawing/2014/main" id="{CA78D175-DDD3-BEE1-5BC1-1A3CA7026166}"/>
              </a:ext>
            </a:extLst>
          </p:cNvPr>
          <p:cNvCxnSpPr>
            <a:cxnSpLocks/>
          </p:cNvCxnSpPr>
          <p:nvPr/>
        </p:nvCxnSpPr>
        <p:spPr>
          <a:xfrm flipH="1">
            <a:off x="10685207" y="3982065"/>
            <a:ext cx="656302" cy="508819"/>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086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9278427" y="4529137"/>
            <a:ext cx="2492423" cy="1477328"/>
          </a:xfrm>
          <a:prstGeom prst="rect">
            <a:avLst/>
          </a:prstGeom>
          <a:noFill/>
        </p:spPr>
        <p:txBody>
          <a:bodyPr wrap="square" rtlCol="0">
            <a:spAutoFit/>
          </a:bodyPr>
          <a:lstStyle/>
          <a:p>
            <a:r>
              <a:rPr lang="sv-SE" dirty="0"/>
              <a:t>Jag/vi godkänner bokningstjänstens användaravtal</a:t>
            </a:r>
          </a:p>
          <a:p>
            <a:r>
              <a:rPr lang="sv-SE" dirty="0"/>
              <a:t>Kryssa i rutan</a:t>
            </a:r>
          </a:p>
          <a:p>
            <a:r>
              <a:rPr lang="sv-SE" dirty="0"/>
              <a:t>Tryck på ’Boka’</a:t>
            </a:r>
          </a:p>
        </p:txBody>
      </p:sp>
      <p:pic>
        <p:nvPicPr>
          <p:cNvPr id="5" name="Picture 4">
            <a:extLst>
              <a:ext uri="{FF2B5EF4-FFF2-40B4-BE49-F238E27FC236}">
                <a16:creationId xmlns:a16="http://schemas.microsoft.com/office/drawing/2014/main" id="{55536826-D53D-E7F9-D5F6-93D163938F33}"/>
              </a:ext>
            </a:extLst>
          </p:cNvPr>
          <p:cNvPicPr>
            <a:picLocks noChangeAspect="1"/>
          </p:cNvPicPr>
          <p:nvPr/>
        </p:nvPicPr>
        <p:blipFill>
          <a:blip r:embed="rId2"/>
          <a:stretch>
            <a:fillRect/>
          </a:stretch>
        </p:blipFill>
        <p:spPr>
          <a:xfrm>
            <a:off x="110614" y="1066800"/>
            <a:ext cx="9167813" cy="4886325"/>
          </a:xfrm>
          <a:prstGeom prst="rect">
            <a:avLst/>
          </a:prstGeom>
        </p:spPr>
      </p:pic>
      <p:sp>
        <p:nvSpPr>
          <p:cNvPr id="6" name="Rectangle 5">
            <a:extLst>
              <a:ext uri="{FF2B5EF4-FFF2-40B4-BE49-F238E27FC236}">
                <a16:creationId xmlns:a16="http://schemas.microsoft.com/office/drawing/2014/main" id="{89365F32-5D81-EDCE-977F-30FFCEED386F}"/>
              </a:ext>
            </a:extLst>
          </p:cNvPr>
          <p:cNvSpPr/>
          <p:nvPr/>
        </p:nvSpPr>
        <p:spPr>
          <a:xfrm>
            <a:off x="110614" y="1161580"/>
            <a:ext cx="843118" cy="3603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793916D6-AF67-7FEA-550F-1E73817D2D93}"/>
              </a:ext>
            </a:extLst>
          </p:cNvPr>
          <p:cNvPicPr>
            <a:picLocks noChangeAspect="1"/>
          </p:cNvPicPr>
          <p:nvPr/>
        </p:nvPicPr>
        <p:blipFill>
          <a:blip r:embed="rId3"/>
          <a:stretch>
            <a:fillRect/>
          </a:stretch>
        </p:blipFill>
        <p:spPr>
          <a:xfrm>
            <a:off x="1816049" y="4529137"/>
            <a:ext cx="3948113" cy="2328863"/>
          </a:xfrm>
          <a:prstGeom prst="rect">
            <a:avLst/>
          </a:prstGeom>
        </p:spPr>
      </p:pic>
      <p:sp>
        <p:nvSpPr>
          <p:cNvPr id="11" name="Rectangle 10">
            <a:extLst>
              <a:ext uri="{FF2B5EF4-FFF2-40B4-BE49-F238E27FC236}">
                <a16:creationId xmlns:a16="http://schemas.microsoft.com/office/drawing/2014/main" id="{440506C4-6CA3-1A71-8932-3F75F5027356}"/>
              </a:ext>
            </a:extLst>
          </p:cNvPr>
          <p:cNvSpPr/>
          <p:nvPr/>
        </p:nvSpPr>
        <p:spPr>
          <a:xfrm>
            <a:off x="1944329" y="6497673"/>
            <a:ext cx="1904999" cy="3603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31CAB14-2388-43CD-BA77-EDB2EF69C44A}"/>
              </a:ext>
            </a:extLst>
          </p:cNvPr>
          <p:cNvSpPr/>
          <p:nvPr/>
        </p:nvSpPr>
        <p:spPr>
          <a:xfrm>
            <a:off x="1995948" y="6006465"/>
            <a:ext cx="312174" cy="30698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7169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6271690" y="4608235"/>
            <a:ext cx="4520383" cy="369332"/>
          </a:xfrm>
          <a:prstGeom prst="rect">
            <a:avLst/>
          </a:prstGeom>
          <a:noFill/>
        </p:spPr>
        <p:txBody>
          <a:bodyPr wrap="square" rtlCol="0">
            <a:spAutoFit/>
          </a:bodyPr>
          <a:lstStyle/>
          <a:p>
            <a:r>
              <a:rPr lang="sv-SE" dirty="0"/>
              <a:t>Tryck på ’Fortsätt’</a:t>
            </a:r>
          </a:p>
        </p:txBody>
      </p:sp>
      <p:pic>
        <p:nvPicPr>
          <p:cNvPr id="10" name="Picture 9">
            <a:extLst>
              <a:ext uri="{FF2B5EF4-FFF2-40B4-BE49-F238E27FC236}">
                <a16:creationId xmlns:a16="http://schemas.microsoft.com/office/drawing/2014/main" id="{2E6660DE-B77D-00CE-40A9-CF8DA2BC81AD}"/>
              </a:ext>
            </a:extLst>
          </p:cNvPr>
          <p:cNvPicPr>
            <a:picLocks noChangeAspect="1"/>
          </p:cNvPicPr>
          <p:nvPr/>
        </p:nvPicPr>
        <p:blipFill>
          <a:blip r:embed="rId2"/>
          <a:stretch>
            <a:fillRect/>
          </a:stretch>
        </p:blipFill>
        <p:spPr>
          <a:xfrm>
            <a:off x="210932" y="1077273"/>
            <a:ext cx="6060758" cy="4060507"/>
          </a:xfrm>
          <a:prstGeom prst="rect">
            <a:avLst/>
          </a:prstGeom>
        </p:spPr>
      </p:pic>
    </p:spTree>
    <p:extLst>
      <p:ext uri="{BB962C8B-B14F-4D97-AF65-F5344CB8AC3E}">
        <p14:creationId xmlns:p14="http://schemas.microsoft.com/office/powerpoint/2010/main" val="47681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8" name="TextBox 7">
            <a:extLst>
              <a:ext uri="{FF2B5EF4-FFF2-40B4-BE49-F238E27FC236}">
                <a16:creationId xmlns:a16="http://schemas.microsoft.com/office/drawing/2014/main" id="{1ABB44CB-502F-E222-354D-DBECC7CA90DC}"/>
              </a:ext>
            </a:extLst>
          </p:cNvPr>
          <p:cNvSpPr txBox="1"/>
          <p:nvPr/>
        </p:nvSpPr>
        <p:spPr>
          <a:xfrm>
            <a:off x="6644969" y="1892914"/>
            <a:ext cx="5547031" cy="646331"/>
          </a:xfrm>
          <a:prstGeom prst="rect">
            <a:avLst/>
          </a:prstGeom>
          <a:noFill/>
        </p:spPr>
        <p:txBody>
          <a:bodyPr wrap="square" rtlCol="0">
            <a:spAutoFit/>
          </a:bodyPr>
          <a:lstStyle/>
          <a:p>
            <a:r>
              <a:rPr lang="sv-SE" dirty="0"/>
              <a:t>Här har du möjlighet att anmäla flera stycken.</a:t>
            </a:r>
          </a:p>
          <a:p>
            <a:r>
              <a:rPr lang="sv-SE" dirty="0"/>
              <a:t>Avsluta med att trycka på ’Fortsätt’</a:t>
            </a:r>
          </a:p>
        </p:txBody>
      </p:sp>
      <p:pic>
        <p:nvPicPr>
          <p:cNvPr id="5" name="Picture 4">
            <a:extLst>
              <a:ext uri="{FF2B5EF4-FFF2-40B4-BE49-F238E27FC236}">
                <a16:creationId xmlns:a16="http://schemas.microsoft.com/office/drawing/2014/main" id="{10444600-3E1A-2C55-D14D-28F53D63B561}"/>
              </a:ext>
            </a:extLst>
          </p:cNvPr>
          <p:cNvPicPr>
            <a:picLocks noChangeAspect="1"/>
          </p:cNvPicPr>
          <p:nvPr/>
        </p:nvPicPr>
        <p:blipFill>
          <a:blip r:embed="rId2"/>
          <a:stretch>
            <a:fillRect/>
          </a:stretch>
        </p:blipFill>
        <p:spPr>
          <a:xfrm>
            <a:off x="235267" y="1066800"/>
            <a:ext cx="5860733" cy="3953827"/>
          </a:xfrm>
          <a:prstGeom prst="rect">
            <a:avLst/>
          </a:prstGeom>
        </p:spPr>
      </p:pic>
    </p:spTree>
    <p:extLst>
      <p:ext uri="{BB962C8B-B14F-4D97-AF65-F5344CB8AC3E}">
        <p14:creationId xmlns:p14="http://schemas.microsoft.com/office/powerpoint/2010/main" val="2006761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9266339" y="2079846"/>
            <a:ext cx="2368751" cy="1200329"/>
          </a:xfrm>
          <a:prstGeom prst="rect">
            <a:avLst/>
          </a:prstGeom>
          <a:noFill/>
        </p:spPr>
        <p:txBody>
          <a:bodyPr wrap="square" rtlCol="0">
            <a:spAutoFit/>
          </a:bodyPr>
          <a:lstStyle/>
          <a:p>
            <a:r>
              <a:rPr lang="sv-SE" dirty="0"/>
              <a:t>Ange ev upplysningar i samband med bokningen.</a:t>
            </a:r>
          </a:p>
        </p:txBody>
      </p:sp>
      <p:pic>
        <p:nvPicPr>
          <p:cNvPr id="4" name="Picture 3">
            <a:extLst>
              <a:ext uri="{FF2B5EF4-FFF2-40B4-BE49-F238E27FC236}">
                <a16:creationId xmlns:a16="http://schemas.microsoft.com/office/drawing/2014/main" id="{52902005-2844-F274-9A03-10E9C7BA2D0B}"/>
              </a:ext>
            </a:extLst>
          </p:cNvPr>
          <p:cNvPicPr>
            <a:picLocks noChangeAspect="1"/>
          </p:cNvPicPr>
          <p:nvPr/>
        </p:nvPicPr>
        <p:blipFill>
          <a:blip r:embed="rId2"/>
          <a:stretch>
            <a:fillRect/>
          </a:stretch>
        </p:blipFill>
        <p:spPr>
          <a:xfrm>
            <a:off x="265472" y="1061892"/>
            <a:ext cx="9054465" cy="5040630"/>
          </a:xfrm>
          <a:prstGeom prst="rect">
            <a:avLst/>
          </a:prstGeom>
        </p:spPr>
      </p:pic>
      <p:cxnSp>
        <p:nvCxnSpPr>
          <p:cNvPr id="5" name="Straight Arrow Connector 4">
            <a:extLst>
              <a:ext uri="{FF2B5EF4-FFF2-40B4-BE49-F238E27FC236}">
                <a16:creationId xmlns:a16="http://schemas.microsoft.com/office/drawing/2014/main" id="{BB4B4CED-6AB0-245C-5220-B339E292F949}"/>
              </a:ext>
            </a:extLst>
          </p:cNvPr>
          <p:cNvCxnSpPr>
            <a:cxnSpLocks/>
          </p:cNvCxnSpPr>
          <p:nvPr/>
        </p:nvCxnSpPr>
        <p:spPr>
          <a:xfrm flipH="1">
            <a:off x="6487427" y="4588189"/>
            <a:ext cx="2181533" cy="318411"/>
          </a:xfrm>
          <a:prstGeom prst="straightConnector1">
            <a:avLst/>
          </a:prstGeom>
          <a:ln w="82550">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ECF8C1F-C5CA-CBB7-638F-3146492EC846}"/>
              </a:ext>
            </a:extLst>
          </p:cNvPr>
          <p:cNvSpPr txBox="1"/>
          <p:nvPr/>
        </p:nvSpPr>
        <p:spPr>
          <a:xfrm>
            <a:off x="7829785" y="3664859"/>
            <a:ext cx="2980303" cy="923330"/>
          </a:xfrm>
          <a:prstGeom prst="rect">
            <a:avLst/>
          </a:prstGeom>
          <a:noFill/>
        </p:spPr>
        <p:txBody>
          <a:bodyPr wrap="none" rtlCol="0">
            <a:spAutoFit/>
          </a:bodyPr>
          <a:lstStyle/>
          <a:p>
            <a:r>
              <a:rPr lang="sv-SE" dirty="0"/>
              <a:t>Denna kommentar kommer</a:t>
            </a:r>
          </a:p>
          <a:p>
            <a:r>
              <a:rPr lang="sv-SE" dirty="0"/>
              <a:t>endast upp om personen </a:t>
            </a:r>
          </a:p>
          <a:p>
            <a:r>
              <a:rPr lang="sv-SE" dirty="0"/>
              <a:t>redan är anmäld</a:t>
            </a:r>
            <a:endParaRPr lang="en-GB" dirty="0"/>
          </a:p>
        </p:txBody>
      </p:sp>
      <p:sp>
        <p:nvSpPr>
          <p:cNvPr id="13" name="Rectangle 12">
            <a:extLst>
              <a:ext uri="{FF2B5EF4-FFF2-40B4-BE49-F238E27FC236}">
                <a16:creationId xmlns:a16="http://schemas.microsoft.com/office/drawing/2014/main" id="{A3E6B280-27EC-04BC-B274-42611959AF0D}"/>
              </a:ext>
            </a:extLst>
          </p:cNvPr>
          <p:cNvSpPr/>
          <p:nvPr/>
        </p:nvSpPr>
        <p:spPr>
          <a:xfrm>
            <a:off x="452282" y="5742195"/>
            <a:ext cx="2674376" cy="36032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25845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pic>
        <p:nvPicPr>
          <p:cNvPr id="6" name="Picture 5">
            <a:extLst>
              <a:ext uri="{FF2B5EF4-FFF2-40B4-BE49-F238E27FC236}">
                <a16:creationId xmlns:a16="http://schemas.microsoft.com/office/drawing/2014/main" id="{A9A44769-5F80-CC65-785B-DDB382CF6C3F}"/>
              </a:ext>
            </a:extLst>
          </p:cNvPr>
          <p:cNvPicPr>
            <a:picLocks noChangeAspect="1"/>
          </p:cNvPicPr>
          <p:nvPr/>
        </p:nvPicPr>
        <p:blipFill>
          <a:blip r:embed="rId2"/>
          <a:stretch>
            <a:fillRect/>
          </a:stretch>
        </p:blipFill>
        <p:spPr>
          <a:xfrm>
            <a:off x="271462" y="1190626"/>
            <a:ext cx="3993832" cy="3133725"/>
          </a:xfrm>
          <a:prstGeom prst="rect">
            <a:avLst/>
          </a:prstGeom>
        </p:spPr>
      </p:pic>
      <p:sp>
        <p:nvSpPr>
          <p:cNvPr id="7" name="TextBox 6">
            <a:extLst>
              <a:ext uri="{FF2B5EF4-FFF2-40B4-BE49-F238E27FC236}">
                <a16:creationId xmlns:a16="http://schemas.microsoft.com/office/drawing/2014/main" id="{F322E7BE-375E-6FFC-AEE6-D095CCEAF782}"/>
              </a:ext>
            </a:extLst>
          </p:cNvPr>
          <p:cNvSpPr txBox="1"/>
          <p:nvPr/>
        </p:nvSpPr>
        <p:spPr>
          <a:xfrm>
            <a:off x="6799006" y="1799303"/>
            <a:ext cx="4993739" cy="923330"/>
          </a:xfrm>
          <a:prstGeom prst="rect">
            <a:avLst/>
          </a:prstGeom>
          <a:noFill/>
        </p:spPr>
        <p:txBody>
          <a:bodyPr wrap="none" rtlCol="0">
            <a:spAutoFit/>
          </a:bodyPr>
          <a:lstStyle/>
          <a:p>
            <a:r>
              <a:rPr lang="sv-SE" dirty="0"/>
              <a:t>Bokningen klar, finns möjlighet att fortsätta och</a:t>
            </a:r>
          </a:p>
          <a:p>
            <a:r>
              <a:rPr lang="sv-SE" dirty="0"/>
              <a:t>anmäla sig till andra aktiviteter, tryck i så fall på</a:t>
            </a:r>
          </a:p>
          <a:p>
            <a:r>
              <a:rPr lang="sv-SE" dirty="0"/>
              <a:t>’Lägg till fler’</a:t>
            </a:r>
            <a:endParaRPr lang="en-GB" dirty="0"/>
          </a:p>
        </p:txBody>
      </p:sp>
    </p:spTree>
    <p:extLst>
      <p:ext uri="{BB962C8B-B14F-4D97-AF65-F5344CB8AC3E}">
        <p14:creationId xmlns:p14="http://schemas.microsoft.com/office/powerpoint/2010/main" val="3816737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Anmälan</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10132141" y="1295741"/>
            <a:ext cx="1830436" cy="923330"/>
          </a:xfrm>
          <a:prstGeom prst="rect">
            <a:avLst/>
          </a:prstGeom>
          <a:noFill/>
        </p:spPr>
        <p:txBody>
          <a:bodyPr wrap="square" rtlCol="0">
            <a:spAutoFit/>
          </a:bodyPr>
          <a:lstStyle/>
          <a:p>
            <a:r>
              <a:rPr lang="sv-SE" dirty="0"/>
              <a:t>Epost som bekräftelse på anmälan</a:t>
            </a:r>
          </a:p>
        </p:txBody>
      </p:sp>
      <p:pic>
        <p:nvPicPr>
          <p:cNvPr id="6" name="Picture 5">
            <a:extLst>
              <a:ext uri="{FF2B5EF4-FFF2-40B4-BE49-F238E27FC236}">
                <a16:creationId xmlns:a16="http://schemas.microsoft.com/office/drawing/2014/main" id="{19D04570-6FAA-F4EB-83F7-C95AD932B692}"/>
              </a:ext>
            </a:extLst>
          </p:cNvPr>
          <p:cNvPicPr>
            <a:picLocks noChangeAspect="1"/>
          </p:cNvPicPr>
          <p:nvPr/>
        </p:nvPicPr>
        <p:blipFill>
          <a:blip r:embed="rId2"/>
          <a:stretch>
            <a:fillRect/>
          </a:stretch>
        </p:blipFill>
        <p:spPr>
          <a:xfrm>
            <a:off x="485845" y="995516"/>
            <a:ext cx="8421053" cy="6247448"/>
          </a:xfrm>
          <a:prstGeom prst="rect">
            <a:avLst/>
          </a:prstGeom>
        </p:spPr>
      </p:pic>
    </p:spTree>
    <p:extLst>
      <p:ext uri="{BB962C8B-B14F-4D97-AF65-F5344CB8AC3E}">
        <p14:creationId xmlns:p14="http://schemas.microsoft.com/office/powerpoint/2010/main" val="158985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Visa anmälda till en aktivitet</a:t>
            </a:r>
            <a:endParaRPr lang="en-GB" dirty="0"/>
          </a:p>
        </p:txBody>
      </p:sp>
      <p:sp>
        <p:nvSpPr>
          <p:cNvPr id="9" name="TextBox 8">
            <a:extLst>
              <a:ext uri="{FF2B5EF4-FFF2-40B4-BE49-F238E27FC236}">
                <a16:creationId xmlns:a16="http://schemas.microsoft.com/office/drawing/2014/main" id="{8A29EB6C-DCFE-C446-BD9C-F97DA169770E}"/>
              </a:ext>
            </a:extLst>
          </p:cNvPr>
          <p:cNvSpPr txBox="1"/>
          <p:nvPr/>
        </p:nvSpPr>
        <p:spPr>
          <a:xfrm>
            <a:off x="7211961" y="3123083"/>
            <a:ext cx="4608871" cy="923330"/>
          </a:xfrm>
          <a:prstGeom prst="rect">
            <a:avLst/>
          </a:prstGeom>
          <a:noFill/>
        </p:spPr>
        <p:txBody>
          <a:bodyPr wrap="square" rtlCol="0">
            <a:spAutoFit/>
          </a:bodyPr>
          <a:lstStyle/>
          <a:p>
            <a:r>
              <a:rPr lang="sv-SE" dirty="0"/>
              <a:t>I kolumnen ’Tot’ visas antalet anmälda.</a:t>
            </a:r>
          </a:p>
          <a:p>
            <a:r>
              <a:rPr lang="sv-SE" dirty="0"/>
              <a:t>För att se vilka som är anmälda tryck på</a:t>
            </a:r>
          </a:p>
          <a:p>
            <a:r>
              <a:rPr lang="sv-SE" dirty="0"/>
              <a:t>2:a ikonen från vänster på aktuell aktivitet.</a:t>
            </a:r>
          </a:p>
        </p:txBody>
      </p:sp>
      <p:pic>
        <p:nvPicPr>
          <p:cNvPr id="4" name="Picture 3">
            <a:extLst>
              <a:ext uri="{FF2B5EF4-FFF2-40B4-BE49-F238E27FC236}">
                <a16:creationId xmlns:a16="http://schemas.microsoft.com/office/drawing/2014/main" id="{007ACB79-6472-F725-33C2-B99E8333673F}"/>
              </a:ext>
            </a:extLst>
          </p:cNvPr>
          <p:cNvPicPr>
            <a:picLocks noChangeAspect="1"/>
          </p:cNvPicPr>
          <p:nvPr/>
        </p:nvPicPr>
        <p:blipFill>
          <a:blip r:embed="rId2"/>
          <a:stretch>
            <a:fillRect/>
          </a:stretch>
        </p:blipFill>
        <p:spPr>
          <a:xfrm>
            <a:off x="287594" y="1183671"/>
            <a:ext cx="6823710" cy="2926080"/>
          </a:xfrm>
          <a:prstGeom prst="rect">
            <a:avLst/>
          </a:prstGeom>
        </p:spPr>
      </p:pic>
      <p:pic>
        <p:nvPicPr>
          <p:cNvPr id="6" name="Picture 5">
            <a:extLst>
              <a:ext uri="{FF2B5EF4-FFF2-40B4-BE49-F238E27FC236}">
                <a16:creationId xmlns:a16="http://schemas.microsoft.com/office/drawing/2014/main" id="{AC9E4925-F6C4-1B5D-8E56-1049F5F3F178}"/>
              </a:ext>
            </a:extLst>
          </p:cNvPr>
          <p:cNvPicPr>
            <a:picLocks noChangeAspect="1"/>
          </p:cNvPicPr>
          <p:nvPr/>
        </p:nvPicPr>
        <p:blipFill>
          <a:blip r:embed="rId3"/>
          <a:stretch>
            <a:fillRect/>
          </a:stretch>
        </p:blipFill>
        <p:spPr>
          <a:xfrm>
            <a:off x="339029" y="4223385"/>
            <a:ext cx="6772275" cy="2634615"/>
          </a:xfrm>
          <a:prstGeom prst="rect">
            <a:avLst/>
          </a:prstGeom>
        </p:spPr>
      </p:pic>
      <p:sp>
        <p:nvSpPr>
          <p:cNvPr id="7" name="TextBox 6">
            <a:extLst>
              <a:ext uri="{FF2B5EF4-FFF2-40B4-BE49-F238E27FC236}">
                <a16:creationId xmlns:a16="http://schemas.microsoft.com/office/drawing/2014/main" id="{7FF8670D-994A-16F7-3660-3192F68F9343}"/>
              </a:ext>
            </a:extLst>
          </p:cNvPr>
          <p:cNvSpPr txBox="1"/>
          <p:nvPr/>
        </p:nvSpPr>
        <p:spPr>
          <a:xfrm>
            <a:off x="7211961" y="4779818"/>
            <a:ext cx="4608871" cy="646331"/>
          </a:xfrm>
          <a:prstGeom prst="rect">
            <a:avLst/>
          </a:prstGeom>
          <a:noFill/>
        </p:spPr>
        <p:txBody>
          <a:bodyPr wrap="square" rtlCol="0">
            <a:spAutoFit/>
          </a:bodyPr>
          <a:lstStyle/>
          <a:p>
            <a:r>
              <a:rPr lang="sv-SE" dirty="0"/>
              <a:t>Möjlighet här att makulera en anmälan, en ny deltagare kan läggas till.</a:t>
            </a:r>
          </a:p>
        </p:txBody>
      </p:sp>
    </p:spTree>
    <p:extLst>
      <p:ext uri="{BB962C8B-B14F-4D97-AF65-F5344CB8AC3E}">
        <p14:creationId xmlns:p14="http://schemas.microsoft.com/office/powerpoint/2010/main" val="803243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Utskrift av närvarokort</a:t>
            </a:r>
            <a:endParaRPr lang="en-GB" dirty="0"/>
          </a:p>
        </p:txBody>
      </p:sp>
      <p:pic>
        <p:nvPicPr>
          <p:cNvPr id="4" name="Picture 3">
            <a:extLst>
              <a:ext uri="{FF2B5EF4-FFF2-40B4-BE49-F238E27FC236}">
                <a16:creationId xmlns:a16="http://schemas.microsoft.com/office/drawing/2014/main" id="{7351B49F-B11D-B640-3D75-F6DBDDBCA1E9}"/>
              </a:ext>
            </a:extLst>
          </p:cNvPr>
          <p:cNvPicPr>
            <a:picLocks noChangeAspect="1"/>
          </p:cNvPicPr>
          <p:nvPr/>
        </p:nvPicPr>
        <p:blipFill>
          <a:blip r:embed="rId2"/>
          <a:stretch>
            <a:fillRect/>
          </a:stretch>
        </p:blipFill>
        <p:spPr>
          <a:xfrm>
            <a:off x="250724" y="1181982"/>
            <a:ext cx="11225213" cy="4667250"/>
          </a:xfrm>
          <a:prstGeom prst="rect">
            <a:avLst/>
          </a:prstGeom>
        </p:spPr>
      </p:pic>
    </p:spTree>
    <p:extLst>
      <p:ext uri="{BB962C8B-B14F-4D97-AF65-F5344CB8AC3E}">
        <p14:creationId xmlns:p14="http://schemas.microsoft.com/office/powerpoint/2010/main" val="2776300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Registrering av närvaro</a:t>
            </a:r>
            <a:endParaRPr lang="en-GB" dirty="0"/>
          </a:p>
        </p:txBody>
      </p:sp>
      <p:sp>
        <p:nvSpPr>
          <p:cNvPr id="8" name="TextBox 7">
            <a:extLst>
              <a:ext uri="{FF2B5EF4-FFF2-40B4-BE49-F238E27FC236}">
                <a16:creationId xmlns:a16="http://schemas.microsoft.com/office/drawing/2014/main" id="{F4F4E0AD-9BC4-90F3-2A72-D58D1794FBF1}"/>
              </a:ext>
            </a:extLst>
          </p:cNvPr>
          <p:cNvSpPr txBox="1"/>
          <p:nvPr/>
        </p:nvSpPr>
        <p:spPr>
          <a:xfrm>
            <a:off x="6096000" y="1921089"/>
            <a:ext cx="4608871" cy="2308324"/>
          </a:xfrm>
          <a:prstGeom prst="rect">
            <a:avLst/>
          </a:prstGeom>
          <a:noFill/>
        </p:spPr>
        <p:txBody>
          <a:bodyPr wrap="square" rtlCol="0">
            <a:spAutoFit/>
          </a:bodyPr>
          <a:lstStyle/>
          <a:p>
            <a:r>
              <a:rPr lang="sv-SE" dirty="0"/>
              <a:t>Markera  i 1:a kolumn om närvarande (grön)</a:t>
            </a:r>
          </a:p>
          <a:p>
            <a:r>
              <a:rPr lang="sv-SE" dirty="0"/>
              <a:t>Frånvarande markeras i 2:a kolumnen (röd)</a:t>
            </a:r>
          </a:p>
          <a:p>
            <a:r>
              <a:rPr lang="sv-SE" dirty="0"/>
              <a:t>Ett enkelt sätt är att markera de som ej är närvarande först, övriga kan sedan markeras som närvarande genom att trycka  ’Ja’ på ’Har resterande närvarat?’  </a:t>
            </a:r>
          </a:p>
          <a:p>
            <a:r>
              <a:rPr lang="sv-SE" dirty="0"/>
              <a:t>Avsluta med att trycka på ’Spara’</a:t>
            </a:r>
          </a:p>
        </p:txBody>
      </p:sp>
      <p:pic>
        <p:nvPicPr>
          <p:cNvPr id="4" name="Picture 3">
            <a:extLst>
              <a:ext uri="{FF2B5EF4-FFF2-40B4-BE49-F238E27FC236}">
                <a16:creationId xmlns:a16="http://schemas.microsoft.com/office/drawing/2014/main" id="{168E0824-1A95-0AB9-2B64-B5FD5A1825DB}"/>
              </a:ext>
            </a:extLst>
          </p:cNvPr>
          <p:cNvPicPr>
            <a:picLocks noChangeAspect="1"/>
          </p:cNvPicPr>
          <p:nvPr/>
        </p:nvPicPr>
        <p:blipFill>
          <a:blip r:embed="rId2"/>
          <a:stretch>
            <a:fillRect/>
          </a:stretch>
        </p:blipFill>
        <p:spPr>
          <a:xfrm>
            <a:off x="412219" y="985361"/>
            <a:ext cx="4442460" cy="5872639"/>
          </a:xfrm>
          <a:prstGeom prst="rect">
            <a:avLst/>
          </a:prstGeom>
        </p:spPr>
      </p:pic>
      <p:sp>
        <p:nvSpPr>
          <p:cNvPr id="5" name="Rectangle 4">
            <a:extLst>
              <a:ext uri="{FF2B5EF4-FFF2-40B4-BE49-F238E27FC236}">
                <a16:creationId xmlns:a16="http://schemas.microsoft.com/office/drawing/2014/main" id="{2806F7E4-F202-0272-F300-28A82D81FEFC}"/>
              </a:ext>
            </a:extLst>
          </p:cNvPr>
          <p:cNvSpPr/>
          <p:nvPr/>
        </p:nvSpPr>
        <p:spPr>
          <a:xfrm>
            <a:off x="3195482" y="5692475"/>
            <a:ext cx="889821" cy="78944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A539A8FC-2C47-E3DB-8FB7-FD4811906877}"/>
              </a:ext>
            </a:extLst>
          </p:cNvPr>
          <p:cNvSpPr/>
          <p:nvPr/>
        </p:nvSpPr>
        <p:spPr>
          <a:xfrm>
            <a:off x="619429" y="6533534"/>
            <a:ext cx="626809" cy="26695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33897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BFEC0E4-D24C-DAC2-1F5E-582D92E7B179}"/>
              </a:ext>
            </a:extLst>
          </p:cNvPr>
          <p:cNvSpPr txBox="1"/>
          <p:nvPr/>
        </p:nvSpPr>
        <p:spPr>
          <a:xfrm>
            <a:off x="1343891" y="1824617"/>
            <a:ext cx="10079182" cy="3416320"/>
          </a:xfrm>
          <a:prstGeom prst="rect">
            <a:avLst/>
          </a:prstGeom>
          <a:noFill/>
        </p:spPr>
        <p:txBody>
          <a:bodyPr wrap="square">
            <a:spAutoFit/>
          </a:bodyPr>
          <a:lstStyle/>
          <a:p>
            <a:r>
              <a:rPr lang="en-GB" sz="2400" dirty="0" err="1">
                <a:effectLst/>
                <a:ea typeface="Times New Roman" panose="02020603050405020304" pitchFamily="18" charset="0"/>
              </a:rPr>
              <a:t>Vad</a:t>
            </a:r>
            <a:r>
              <a:rPr lang="en-GB" sz="2400" dirty="0">
                <a:effectLst/>
                <a:ea typeface="Times New Roman" panose="02020603050405020304" pitchFamily="18" charset="0"/>
              </a:rPr>
              <a:t> </a:t>
            </a:r>
            <a:r>
              <a:rPr lang="en-GB" sz="2400" dirty="0" err="1">
                <a:effectLst/>
                <a:ea typeface="Times New Roman" panose="02020603050405020304" pitchFamily="18" charset="0"/>
              </a:rPr>
              <a:t>är</a:t>
            </a:r>
            <a:r>
              <a:rPr lang="en-GB" sz="2400" dirty="0">
                <a:effectLst/>
                <a:ea typeface="Times New Roman" panose="02020603050405020304" pitchFamily="18" charset="0"/>
              </a:rPr>
              <a:t> WordPress? I </a:t>
            </a:r>
            <a:r>
              <a:rPr lang="en-GB" sz="2400" dirty="0" err="1">
                <a:effectLst/>
                <a:ea typeface="Times New Roman" panose="02020603050405020304" pitchFamily="18" charset="0"/>
              </a:rPr>
              <a:t>grunden</a:t>
            </a:r>
            <a:r>
              <a:rPr lang="en-GB" sz="2400" dirty="0">
                <a:effectLst/>
                <a:ea typeface="Times New Roman" panose="02020603050405020304" pitchFamily="18" charset="0"/>
              </a:rPr>
              <a:t> </a:t>
            </a:r>
            <a:r>
              <a:rPr lang="en-GB" sz="2400" b="1" dirty="0" err="1">
                <a:effectLst/>
                <a:ea typeface="Times New Roman" panose="02020603050405020304" pitchFamily="18" charset="0"/>
              </a:rPr>
              <a:t>är</a:t>
            </a:r>
            <a:r>
              <a:rPr lang="en-GB" sz="2400" b="1" dirty="0">
                <a:effectLst/>
                <a:ea typeface="Times New Roman" panose="02020603050405020304" pitchFamily="18" charset="0"/>
              </a:rPr>
              <a:t> WordPress det </a:t>
            </a:r>
            <a:r>
              <a:rPr lang="en-GB" sz="2400" b="1" dirty="0" err="1">
                <a:effectLst/>
                <a:ea typeface="Times New Roman" panose="02020603050405020304" pitchFamily="18" charset="0"/>
              </a:rPr>
              <a:t>enklaste</a:t>
            </a:r>
            <a:r>
              <a:rPr lang="en-GB" sz="2400" b="1" dirty="0">
                <a:effectLst/>
                <a:ea typeface="Times New Roman" panose="02020603050405020304" pitchFamily="18" charset="0"/>
              </a:rPr>
              <a:t> </a:t>
            </a:r>
            <a:r>
              <a:rPr lang="en-GB" sz="2400" b="1" dirty="0" err="1">
                <a:effectLst/>
                <a:ea typeface="Times New Roman" panose="02020603050405020304" pitchFamily="18" charset="0"/>
              </a:rPr>
              <a:t>och</a:t>
            </a:r>
            <a:r>
              <a:rPr lang="en-GB" sz="2400" b="1" dirty="0">
                <a:effectLst/>
                <a:ea typeface="Times New Roman" panose="02020603050405020304" pitchFamily="18" charset="0"/>
              </a:rPr>
              <a:t> </a:t>
            </a:r>
            <a:r>
              <a:rPr lang="en-GB" sz="2400" b="1" dirty="0" err="1">
                <a:effectLst/>
                <a:ea typeface="Times New Roman" panose="02020603050405020304" pitchFamily="18" charset="0"/>
              </a:rPr>
              <a:t>mest</a:t>
            </a:r>
            <a:r>
              <a:rPr lang="en-GB" sz="2400" b="1" dirty="0">
                <a:effectLst/>
                <a:ea typeface="Times New Roman" panose="02020603050405020304" pitchFamily="18" charset="0"/>
              </a:rPr>
              <a:t> </a:t>
            </a:r>
            <a:r>
              <a:rPr lang="en-GB" sz="2400" b="1" dirty="0" err="1">
                <a:effectLst/>
                <a:ea typeface="Times New Roman" panose="02020603050405020304" pitchFamily="18" charset="0"/>
              </a:rPr>
              <a:t>populära</a:t>
            </a:r>
            <a:r>
              <a:rPr lang="en-GB" sz="2400" b="1" dirty="0">
                <a:effectLst/>
                <a:ea typeface="Times New Roman" panose="02020603050405020304" pitchFamily="18" charset="0"/>
              </a:rPr>
              <a:t> </a:t>
            </a:r>
            <a:r>
              <a:rPr lang="en-GB" sz="2400" b="1" dirty="0" err="1">
                <a:effectLst/>
                <a:ea typeface="Times New Roman" panose="02020603050405020304" pitchFamily="18" charset="0"/>
              </a:rPr>
              <a:t>sättet</a:t>
            </a:r>
            <a:r>
              <a:rPr lang="en-GB" sz="2400" b="1" dirty="0">
                <a:effectLst/>
                <a:ea typeface="Times New Roman" panose="02020603050405020304" pitchFamily="18" charset="0"/>
              </a:rPr>
              <a:t> för </a:t>
            </a:r>
            <a:r>
              <a:rPr lang="en-GB" sz="2400" b="1" dirty="0" err="1">
                <a:effectLst/>
                <a:ea typeface="Times New Roman" panose="02020603050405020304" pitchFamily="18" charset="0"/>
              </a:rPr>
              <a:t>att</a:t>
            </a:r>
            <a:r>
              <a:rPr lang="en-GB" sz="2400" b="1" dirty="0">
                <a:effectLst/>
                <a:ea typeface="Times New Roman" panose="02020603050405020304" pitchFamily="18" charset="0"/>
              </a:rPr>
              <a:t> </a:t>
            </a:r>
            <a:r>
              <a:rPr lang="en-GB" sz="2400" b="1" dirty="0" err="1">
                <a:effectLst/>
                <a:ea typeface="Times New Roman" panose="02020603050405020304" pitchFamily="18" charset="0"/>
              </a:rPr>
              <a:t>skapa</a:t>
            </a:r>
            <a:r>
              <a:rPr lang="en-GB" sz="2400" b="1" dirty="0">
                <a:effectLst/>
                <a:ea typeface="Times New Roman" panose="02020603050405020304" pitchFamily="18" charset="0"/>
              </a:rPr>
              <a:t> din </a:t>
            </a:r>
            <a:r>
              <a:rPr lang="en-GB" sz="2400" b="1" dirty="0" err="1">
                <a:effectLst/>
                <a:ea typeface="Times New Roman" panose="02020603050405020304" pitchFamily="18" charset="0"/>
              </a:rPr>
              <a:t>egen</a:t>
            </a:r>
            <a:r>
              <a:rPr lang="en-GB" sz="2400" b="1" dirty="0">
                <a:effectLst/>
                <a:ea typeface="Times New Roman" panose="02020603050405020304" pitchFamily="18" charset="0"/>
              </a:rPr>
              <a:t> </a:t>
            </a:r>
            <a:r>
              <a:rPr lang="en-GB" sz="2400" b="1" dirty="0" err="1">
                <a:effectLst/>
                <a:ea typeface="Times New Roman" panose="02020603050405020304" pitchFamily="18" charset="0"/>
              </a:rPr>
              <a:t>webbplats</a:t>
            </a:r>
            <a:r>
              <a:rPr lang="en-GB" sz="2400" b="1" dirty="0">
                <a:effectLst/>
                <a:ea typeface="Times New Roman" panose="02020603050405020304" pitchFamily="18" charset="0"/>
              </a:rPr>
              <a:t> </a:t>
            </a:r>
            <a:r>
              <a:rPr lang="en-GB" sz="2400" b="1" dirty="0" err="1">
                <a:effectLst/>
                <a:ea typeface="Times New Roman" panose="02020603050405020304" pitchFamily="18" charset="0"/>
              </a:rPr>
              <a:t>eller</a:t>
            </a:r>
            <a:r>
              <a:rPr lang="en-GB" sz="2400" b="1" dirty="0">
                <a:effectLst/>
                <a:ea typeface="Times New Roman" panose="02020603050405020304" pitchFamily="18" charset="0"/>
              </a:rPr>
              <a:t> </a:t>
            </a:r>
            <a:r>
              <a:rPr lang="en-GB" sz="2400" b="1" dirty="0" err="1">
                <a:effectLst/>
                <a:ea typeface="Times New Roman" panose="02020603050405020304" pitchFamily="18" charset="0"/>
              </a:rPr>
              <a:t>blogg</a:t>
            </a:r>
            <a:r>
              <a:rPr lang="en-GB" sz="2400" b="1" dirty="0">
                <a:effectLst/>
                <a:ea typeface="Times New Roman" panose="02020603050405020304" pitchFamily="18" charset="0"/>
              </a:rPr>
              <a:t>.</a:t>
            </a:r>
            <a:r>
              <a:rPr lang="en-GB" sz="2400" dirty="0">
                <a:effectLst/>
                <a:ea typeface="Times New Roman" panose="02020603050405020304" pitchFamily="18" charset="0"/>
              </a:rPr>
              <a:t> I </a:t>
            </a:r>
            <a:r>
              <a:rPr lang="en-GB" sz="2400" dirty="0" err="1">
                <a:effectLst/>
                <a:ea typeface="Times New Roman" panose="02020603050405020304" pitchFamily="18" charset="0"/>
              </a:rPr>
              <a:t>själva</a:t>
            </a:r>
            <a:r>
              <a:rPr lang="en-GB" sz="2400" dirty="0">
                <a:effectLst/>
                <a:ea typeface="Times New Roman" panose="02020603050405020304" pitchFamily="18" charset="0"/>
              </a:rPr>
              <a:t> </a:t>
            </a:r>
            <a:r>
              <a:rPr lang="en-GB" sz="2400" dirty="0" err="1">
                <a:effectLst/>
                <a:ea typeface="Times New Roman" panose="02020603050405020304" pitchFamily="18" charset="0"/>
              </a:rPr>
              <a:t>verket</a:t>
            </a:r>
            <a:r>
              <a:rPr lang="en-GB" sz="2400" dirty="0">
                <a:effectLst/>
                <a:ea typeface="Times New Roman" panose="02020603050405020304" pitchFamily="18" charset="0"/>
              </a:rPr>
              <a:t> </a:t>
            </a:r>
            <a:r>
              <a:rPr lang="en-GB" sz="2400" dirty="0" err="1">
                <a:effectLst/>
                <a:ea typeface="Times New Roman" panose="02020603050405020304" pitchFamily="18" charset="0"/>
              </a:rPr>
              <a:t>används</a:t>
            </a:r>
            <a:r>
              <a:rPr lang="en-GB" sz="2400" dirty="0">
                <a:effectLst/>
                <a:ea typeface="Times New Roman" panose="02020603050405020304" pitchFamily="18" charset="0"/>
              </a:rPr>
              <a:t> WordPress </a:t>
            </a:r>
            <a:r>
              <a:rPr lang="en-GB" sz="2400" dirty="0" err="1">
                <a:effectLst/>
                <a:ea typeface="Times New Roman" panose="02020603050405020304" pitchFamily="18" charset="0"/>
              </a:rPr>
              <a:t>i</a:t>
            </a:r>
            <a:r>
              <a:rPr lang="en-GB" sz="2400" dirty="0">
                <a:effectLst/>
                <a:ea typeface="Times New Roman" panose="02020603050405020304" pitchFamily="18" charset="0"/>
              </a:rPr>
              <a:t> över 43.3% </a:t>
            </a:r>
            <a:r>
              <a:rPr lang="en-GB" sz="2400" dirty="0" err="1">
                <a:effectLst/>
                <a:ea typeface="Times New Roman" panose="02020603050405020304" pitchFamily="18" charset="0"/>
              </a:rPr>
              <a:t>av</a:t>
            </a:r>
            <a:r>
              <a:rPr lang="en-GB" sz="2400" dirty="0">
                <a:effectLst/>
                <a:ea typeface="Times New Roman" panose="02020603050405020304" pitchFamily="18" charset="0"/>
              </a:rPr>
              <a:t> </a:t>
            </a:r>
            <a:r>
              <a:rPr lang="en-GB" sz="2400" dirty="0" err="1">
                <a:effectLst/>
                <a:ea typeface="Times New Roman" panose="02020603050405020304" pitchFamily="18" charset="0"/>
              </a:rPr>
              <a:t>alla</a:t>
            </a:r>
            <a:r>
              <a:rPr lang="en-GB" sz="2400" dirty="0">
                <a:effectLst/>
                <a:ea typeface="Times New Roman" panose="02020603050405020304" pitchFamily="18" charset="0"/>
              </a:rPr>
              <a:t> </a:t>
            </a:r>
            <a:r>
              <a:rPr lang="en-GB" sz="2400" dirty="0" err="1">
                <a:effectLst/>
                <a:ea typeface="Times New Roman" panose="02020603050405020304" pitchFamily="18" charset="0"/>
              </a:rPr>
              <a:t>webbplatser</a:t>
            </a:r>
            <a:r>
              <a:rPr lang="en-GB" sz="2400" dirty="0">
                <a:effectLst/>
                <a:ea typeface="Times New Roman" panose="02020603050405020304" pitchFamily="18" charset="0"/>
              </a:rPr>
              <a:t> </a:t>
            </a:r>
            <a:r>
              <a:rPr lang="en-GB" sz="2400" dirty="0" err="1">
                <a:effectLst/>
                <a:ea typeface="Times New Roman" panose="02020603050405020304" pitchFamily="18" charset="0"/>
              </a:rPr>
              <a:t>på</a:t>
            </a:r>
            <a:r>
              <a:rPr lang="en-GB" sz="2400" dirty="0">
                <a:effectLst/>
                <a:ea typeface="Times New Roman" panose="02020603050405020304" pitchFamily="18" charset="0"/>
              </a:rPr>
              <a:t> Internet. Mer </a:t>
            </a:r>
            <a:r>
              <a:rPr lang="en-GB" sz="2400" dirty="0" err="1">
                <a:effectLst/>
                <a:ea typeface="Times New Roman" panose="02020603050405020304" pitchFamily="18" charset="0"/>
              </a:rPr>
              <a:t>än</a:t>
            </a:r>
            <a:r>
              <a:rPr lang="en-GB" sz="2400" dirty="0">
                <a:effectLst/>
                <a:ea typeface="Times New Roman" panose="02020603050405020304" pitchFamily="18" charset="0"/>
              </a:rPr>
              <a:t> </a:t>
            </a:r>
            <a:r>
              <a:rPr lang="en-GB" sz="2400" dirty="0" err="1">
                <a:effectLst/>
                <a:ea typeface="Times New Roman" panose="02020603050405020304" pitchFamily="18" charset="0"/>
              </a:rPr>
              <a:t>en</a:t>
            </a:r>
            <a:r>
              <a:rPr lang="en-GB" sz="2400" dirty="0">
                <a:effectLst/>
                <a:ea typeface="Times New Roman" panose="02020603050405020304" pitchFamily="18" charset="0"/>
              </a:rPr>
              <a:t> </a:t>
            </a:r>
            <a:r>
              <a:rPr lang="en-GB" sz="2400" dirty="0" err="1">
                <a:effectLst/>
                <a:ea typeface="Times New Roman" panose="02020603050405020304" pitchFamily="18" charset="0"/>
              </a:rPr>
              <a:t>av</a:t>
            </a:r>
            <a:r>
              <a:rPr lang="en-GB" sz="2400" dirty="0">
                <a:effectLst/>
                <a:ea typeface="Times New Roman" panose="02020603050405020304" pitchFamily="18" charset="0"/>
              </a:rPr>
              <a:t> </a:t>
            </a:r>
            <a:r>
              <a:rPr lang="en-GB" sz="2400" dirty="0" err="1">
                <a:effectLst/>
                <a:ea typeface="Times New Roman" panose="02020603050405020304" pitchFamily="18" charset="0"/>
              </a:rPr>
              <a:t>fyra</a:t>
            </a:r>
            <a:r>
              <a:rPr lang="en-GB" sz="2400" dirty="0">
                <a:effectLst/>
                <a:ea typeface="Times New Roman" panose="02020603050405020304" pitchFamily="18" charset="0"/>
              </a:rPr>
              <a:t> </a:t>
            </a:r>
            <a:r>
              <a:rPr lang="en-GB" sz="2400" dirty="0" err="1">
                <a:effectLst/>
                <a:ea typeface="Times New Roman" panose="02020603050405020304" pitchFamily="18" charset="0"/>
              </a:rPr>
              <a:t>webbplatser</a:t>
            </a:r>
            <a:r>
              <a:rPr lang="en-GB" sz="2400" dirty="0">
                <a:effectLst/>
                <a:ea typeface="Times New Roman" panose="02020603050405020304" pitchFamily="18" charset="0"/>
              </a:rPr>
              <a:t> </a:t>
            </a:r>
            <a:r>
              <a:rPr lang="en-GB" sz="2400" dirty="0" err="1">
                <a:effectLst/>
                <a:ea typeface="Times New Roman" panose="02020603050405020304" pitchFamily="18" charset="0"/>
              </a:rPr>
              <a:t>som</a:t>
            </a:r>
            <a:r>
              <a:rPr lang="en-GB" sz="2400" dirty="0">
                <a:effectLst/>
                <a:ea typeface="Times New Roman" panose="02020603050405020304" pitchFamily="18" charset="0"/>
              </a:rPr>
              <a:t> du </a:t>
            </a:r>
            <a:r>
              <a:rPr lang="en-GB" sz="2400" dirty="0" err="1">
                <a:effectLst/>
                <a:ea typeface="Times New Roman" panose="02020603050405020304" pitchFamily="18" charset="0"/>
              </a:rPr>
              <a:t>besöker</a:t>
            </a:r>
            <a:r>
              <a:rPr lang="en-GB" sz="2400" dirty="0">
                <a:effectLst/>
                <a:ea typeface="Times New Roman" panose="02020603050405020304" pitchFamily="18" charset="0"/>
              </a:rPr>
              <a:t> </a:t>
            </a:r>
            <a:r>
              <a:rPr lang="en-GB" sz="2400" dirty="0" err="1">
                <a:effectLst/>
                <a:ea typeface="Times New Roman" panose="02020603050405020304" pitchFamily="18" charset="0"/>
              </a:rPr>
              <a:t>drivs</a:t>
            </a:r>
            <a:r>
              <a:rPr lang="en-GB" sz="2400" dirty="0">
                <a:effectLst/>
                <a:ea typeface="Times New Roman" panose="02020603050405020304" pitchFamily="18" charset="0"/>
              </a:rPr>
              <a:t> </a:t>
            </a:r>
            <a:r>
              <a:rPr lang="en-GB" sz="2400" dirty="0" err="1">
                <a:effectLst/>
                <a:ea typeface="Times New Roman" panose="02020603050405020304" pitchFamily="18" charset="0"/>
              </a:rPr>
              <a:t>sannolikt</a:t>
            </a:r>
            <a:r>
              <a:rPr lang="en-GB" sz="2400" dirty="0">
                <a:effectLst/>
                <a:ea typeface="Times New Roman" panose="02020603050405020304" pitchFamily="18" charset="0"/>
              </a:rPr>
              <a:t> </a:t>
            </a:r>
            <a:r>
              <a:rPr lang="en-GB" sz="2400" dirty="0" err="1">
                <a:effectLst/>
                <a:ea typeface="Times New Roman" panose="02020603050405020304" pitchFamily="18" charset="0"/>
              </a:rPr>
              <a:t>av</a:t>
            </a:r>
            <a:r>
              <a:rPr lang="en-GB" sz="2400" dirty="0">
                <a:effectLst/>
                <a:ea typeface="Times New Roman" panose="02020603050405020304" pitchFamily="18" charset="0"/>
              </a:rPr>
              <a:t> WordPress.</a:t>
            </a:r>
          </a:p>
          <a:p>
            <a:r>
              <a:rPr lang="en-GB" sz="2400" dirty="0" err="1">
                <a:effectLst/>
                <a:ea typeface="Times New Roman" panose="02020603050405020304" pitchFamily="18" charset="0"/>
              </a:rPr>
              <a:t>På</a:t>
            </a:r>
            <a:r>
              <a:rPr lang="en-GB" sz="2400" dirty="0">
                <a:effectLst/>
                <a:ea typeface="Times New Roman" panose="02020603050405020304" pitchFamily="18" charset="0"/>
              </a:rPr>
              <a:t> </a:t>
            </a:r>
            <a:r>
              <a:rPr lang="en-GB" sz="2400" dirty="0" err="1">
                <a:effectLst/>
                <a:ea typeface="Times New Roman" panose="02020603050405020304" pitchFamily="18" charset="0"/>
              </a:rPr>
              <a:t>en</a:t>
            </a:r>
            <a:r>
              <a:rPr lang="en-GB" sz="2400" dirty="0">
                <a:effectLst/>
                <a:ea typeface="Times New Roman" panose="02020603050405020304" pitchFamily="18" charset="0"/>
              </a:rPr>
              <a:t> </a:t>
            </a:r>
            <a:r>
              <a:rPr lang="en-GB" sz="2400" dirty="0" err="1">
                <a:effectLst/>
                <a:ea typeface="Times New Roman" panose="02020603050405020304" pitchFamily="18" charset="0"/>
              </a:rPr>
              <a:t>något</a:t>
            </a:r>
            <a:r>
              <a:rPr lang="en-GB" sz="2400" dirty="0">
                <a:effectLst/>
                <a:ea typeface="Times New Roman" panose="02020603050405020304" pitchFamily="18" charset="0"/>
              </a:rPr>
              <a:t> </a:t>
            </a:r>
            <a:r>
              <a:rPr lang="en-GB" sz="2400" dirty="0" err="1">
                <a:effectLst/>
                <a:ea typeface="Times New Roman" panose="02020603050405020304" pitchFamily="18" charset="0"/>
              </a:rPr>
              <a:t>mer</a:t>
            </a:r>
            <a:r>
              <a:rPr lang="en-GB" sz="2400" dirty="0">
                <a:effectLst/>
                <a:ea typeface="Times New Roman" panose="02020603050405020304" pitchFamily="18" charset="0"/>
              </a:rPr>
              <a:t> </a:t>
            </a:r>
            <a:r>
              <a:rPr lang="en-GB" sz="2400" dirty="0" err="1">
                <a:effectLst/>
                <a:ea typeface="Times New Roman" panose="02020603050405020304" pitchFamily="18" charset="0"/>
              </a:rPr>
              <a:t>teknisk</a:t>
            </a:r>
            <a:r>
              <a:rPr lang="en-GB" sz="2400" dirty="0">
                <a:effectLst/>
                <a:ea typeface="Times New Roman" panose="02020603050405020304" pitchFamily="18" charset="0"/>
              </a:rPr>
              <a:t> </a:t>
            </a:r>
            <a:r>
              <a:rPr lang="en-GB" sz="2400" dirty="0" err="1">
                <a:effectLst/>
                <a:ea typeface="Times New Roman" panose="02020603050405020304" pitchFamily="18" charset="0"/>
              </a:rPr>
              <a:t>nivå</a:t>
            </a:r>
            <a:r>
              <a:rPr lang="en-GB" sz="2400" dirty="0">
                <a:effectLst/>
                <a:ea typeface="Times New Roman" panose="02020603050405020304" pitchFamily="18" charset="0"/>
              </a:rPr>
              <a:t> </a:t>
            </a:r>
            <a:r>
              <a:rPr lang="en-GB" sz="2400" dirty="0" err="1">
                <a:effectLst/>
                <a:ea typeface="Times New Roman" panose="02020603050405020304" pitchFamily="18" charset="0"/>
              </a:rPr>
              <a:t>är</a:t>
            </a:r>
            <a:r>
              <a:rPr lang="en-GB" sz="2400" dirty="0">
                <a:effectLst/>
                <a:ea typeface="Times New Roman" panose="02020603050405020304" pitchFamily="18" charset="0"/>
              </a:rPr>
              <a:t> WordPress </a:t>
            </a:r>
            <a:r>
              <a:rPr lang="en-GB" sz="2400" dirty="0" err="1">
                <a:effectLst/>
                <a:ea typeface="Times New Roman" panose="02020603050405020304" pitchFamily="18" charset="0"/>
              </a:rPr>
              <a:t>ett</a:t>
            </a:r>
            <a:r>
              <a:rPr lang="en-GB" sz="2400" dirty="0">
                <a:effectLst/>
                <a:ea typeface="Times New Roman" panose="02020603050405020304" pitchFamily="18" charset="0"/>
              </a:rPr>
              <a:t> </a:t>
            </a:r>
            <a:r>
              <a:rPr lang="en-GB" sz="2400" u="sng" dirty="0">
                <a:solidFill>
                  <a:srgbClr val="0000FF"/>
                </a:solidFill>
                <a:effectLst/>
                <a:ea typeface="Times New Roman" panose="02020603050405020304" pitchFamily="18" charset="0"/>
                <a:hlinkClick r:id="rId2"/>
              </a:rPr>
              <a:t>content management system</a:t>
            </a:r>
            <a:r>
              <a:rPr lang="en-GB" sz="2400" dirty="0">
                <a:effectLst/>
                <a:ea typeface="Times New Roman" panose="02020603050405020304" pitchFamily="18" charset="0"/>
              </a:rPr>
              <a:t> med </a:t>
            </a:r>
            <a:r>
              <a:rPr lang="en-GB" sz="2400" dirty="0" err="1">
                <a:effectLst/>
                <a:ea typeface="Times New Roman" panose="02020603050405020304" pitchFamily="18" charset="0"/>
              </a:rPr>
              <a:t>öppen</a:t>
            </a:r>
            <a:r>
              <a:rPr lang="en-GB" sz="2400" dirty="0">
                <a:effectLst/>
                <a:ea typeface="Times New Roman" panose="02020603050405020304" pitchFamily="18" charset="0"/>
              </a:rPr>
              <a:t> </a:t>
            </a:r>
            <a:r>
              <a:rPr lang="en-GB" sz="2400" dirty="0" err="1">
                <a:effectLst/>
                <a:ea typeface="Times New Roman" panose="02020603050405020304" pitchFamily="18" charset="0"/>
              </a:rPr>
              <a:t>källkod</a:t>
            </a:r>
            <a:r>
              <a:rPr lang="en-GB" sz="2400" dirty="0">
                <a:effectLst/>
                <a:ea typeface="Times New Roman" panose="02020603050405020304" pitchFamily="18" charset="0"/>
              </a:rPr>
              <a:t> </a:t>
            </a:r>
            <a:r>
              <a:rPr lang="en-GB" sz="2400" dirty="0" err="1">
                <a:effectLst/>
                <a:ea typeface="Times New Roman" panose="02020603050405020304" pitchFamily="18" charset="0"/>
              </a:rPr>
              <a:t>som</a:t>
            </a:r>
            <a:r>
              <a:rPr lang="en-GB" sz="2400" dirty="0">
                <a:effectLst/>
                <a:ea typeface="Times New Roman" panose="02020603050405020304" pitchFamily="18" charset="0"/>
              </a:rPr>
              <a:t> </a:t>
            </a:r>
            <a:r>
              <a:rPr lang="en-GB" sz="2400" dirty="0" err="1">
                <a:effectLst/>
                <a:ea typeface="Times New Roman" panose="02020603050405020304" pitchFamily="18" charset="0"/>
              </a:rPr>
              <a:t>är</a:t>
            </a:r>
            <a:r>
              <a:rPr lang="en-GB" sz="2400" dirty="0">
                <a:effectLst/>
                <a:ea typeface="Times New Roman" panose="02020603050405020304" pitchFamily="18" charset="0"/>
              </a:rPr>
              <a:t> </a:t>
            </a:r>
            <a:r>
              <a:rPr lang="en-GB" sz="2400" dirty="0" err="1">
                <a:effectLst/>
                <a:ea typeface="Times New Roman" panose="02020603050405020304" pitchFamily="18" charset="0"/>
              </a:rPr>
              <a:t>licensierat</a:t>
            </a:r>
            <a:r>
              <a:rPr lang="en-GB" sz="2400" dirty="0">
                <a:effectLst/>
                <a:ea typeface="Times New Roman" panose="02020603050405020304" pitchFamily="18" charset="0"/>
              </a:rPr>
              <a:t> under GPLv2. Detta </a:t>
            </a:r>
            <a:r>
              <a:rPr lang="en-GB" sz="2400" dirty="0" err="1">
                <a:effectLst/>
                <a:ea typeface="Times New Roman" panose="02020603050405020304" pitchFamily="18" charset="0"/>
              </a:rPr>
              <a:t>innebär</a:t>
            </a:r>
            <a:r>
              <a:rPr lang="en-GB" sz="2400" dirty="0">
                <a:effectLst/>
                <a:ea typeface="Times New Roman" panose="02020603050405020304" pitchFamily="18" charset="0"/>
              </a:rPr>
              <a:t> </a:t>
            </a:r>
            <a:r>
              <a:rPr lang="en-GB" sz="2400" dirty="0" err="1">
                <a:effectLst/>
                <a:ea typeface="Times New Roman" panose="02020603050405020304" pitchFamily="18" charset="0"/>
              </a:rPr>
              <a:t>att</a:t>
            </a:r>
            <a:r>
              <a:rPr lang="en-GB" sz="2400" dirty="0">
                <a:effectLst/>
                <a:ea typeface="Times New Roman" panose="02020603050405020304" pitchFamily="18" charset="0"/>
              </a:rPr>
              <a:t> </a:t>
            </a:r>
            <a:r>
              <a:rPr lang="en-GB" sz="2400" dirty="0" err="1">
                <a:effectLst/>
                <a:ea typeface="Times New Roman" panose="02020603050405020304" pitchFamily="18" charset="0"/>
              </a:rPr>
              <a:t>vem</a:t>
            </a:r>
            <a:r>
              <a:rPr lang="en-GB" sz="2400" dirty="0">
                <a:effectLst/>
                <a:ea typeface="Times New Roman" panose="02020603050405020304" pitchFamily="18" charset="0"/>
              </a:rPr>
              <a:t> </a:t>
            </a:r>
            <a:r>
              <a:rPr lang="en-GB" sz="2400" dirty="0" err="1">
                <a:effectLst/>
                <a:ea typeface="Times New Roman" panose="02020603050405020304" pitchFamily="18" charset="0"/>
              </a:rPr>
              <a:t>som</a:t>
            </a:r>
            <a:r>
              <a:rPr lang="en-GB" sz="2400" dirty="0">
                <a:effectLst/>
                <a:ea typeface="Times New Roman" panose="02020603050405020304" pitchFamily="18" charset="0"/>
              </a:rPr>
              <a:t> </a:t>
            </a:r>
            <a:r>
              <a:rPr lang="en-GB" sz="2400" dirty="0" err="1">
                <a:effectLst/>
                <a:ea typeface="Times New Roman" panose="02020603050405020304" pitchFamily="18" charset="0"/>
              </a:rPr>
              <a:t>helst</a:t>
            </a:r>
            <a:r>
              <a:rPr lang="en-GB" sz="2400" dirty="0">
                <a:effectLst/>
                <a:ea typeface="Times New Roman" panose="02020603050405020304" pitchFamily="18" charset="0"/>
              </a:rPr>
              <a:t> </a:t>
            </a:r>
            <a:r>
              <a:rPr lang="en-GB" sz="2400" dirty="0" err="1">
                <a:effectLst/>
                <a:ea typeface="Times New Roman" panose="02020603050405020304" pitchFamily="18" charset="0"/>
              </a:rPr>
              <a:t>kan</a:t>
            </a:r>
            <a:r>
              <a:rPr lang="en-GB" sz="2400" dirty="0">
                <a:effectLst/>
                <a:ea typeface="Times New Roman" panose="02020603050405020304" pitchFamily="18" charset="0"/>
              </a:rPr>
              <a:t> </a:t>
            </a:r>
            <a:r>
              <a:rPr lang="en-GB" sz="2400" dirty="0" err="1">
                <a:effectLst/>
                <a:ea typeface="Times New Roman" panose="02020603050405020304" pitchFamily="18" charset="0"/>
              </a:rPr>
              <a:t>använda</a:t>
            </a:r>
            <a:r>
              <a:rPr lang="en-GB" sz="2400" dirty="0">
                <a:effectLst/>
                <a:ea typeface="Times New Roman" panose="02020603050405020304" pitchFamily="18" charset="0"/>
              </a:rPr>
              <a:t> </a:t>
            </a:r>
            <a:r>
              <a:rPr lang="en-GB" sz="2400" dirty="0" err="1">
                <a:effectLst/>
                <a:ea typeface="Times New Roman" panose="02020603050405020304" pitchFamily="18" charset="0"/>
              </a:rPr>
              <a:t>eller</a:t>
            </a:r>
            <a:r>
              <a:rPr lang="en-GB" sz="2400" dirty="0">
                <a:effectLst/>
                <a:ea typeface="Times New Roman" panose="02020603050405020304" pitchFamily="18" charset="0"/>
              </a:rPr>
              <a:t> </a:t>
            </a:r>
            <a:r>
              <a:rPr lang="en-GB" sz="2400" dirty="0" err="1">
                <a:effectLst/>
                <a:ea typeface="Times New Roman" panose="02020603050405020304" pitchFamily="18" charset="0"/>
              </a:rPr>
              <a:t>ändra</a:t>
            </a:r>
            <a:r>
              <a:rPr lang="en-GB" sz="2400" dirty="0">
                <a:effectLst/>
                <a:ea typeface="Times New Roman" panose="02020603050405020304" pitchFamily="18" charset="0"/>
              </a:rPr>
              <a:t> WordPress </a:t>
            </a:r>
            <a:r>
              <a:rPr lang="en-GB" sz="2400" dirty="0" err="1">
                <a:effectLst/>
                <a:ea typeface="Times New Roman" panose="02020603050405020304" pitchFamily="18" charset="0"/>
              </a:rPr>
              <a:t>programvara</a:t>
            </a:r>
            <a:r>
              <a:rPr lang="en-GB" sz="2400" dirty="0">
                <a:effectLst/>
                <a:ea typeface="Times New Roman" panose="02020603050405020304" pitchFamily="18" charset="0"/>
              </a:rPr>
              <a:t> </a:t>
            </a:r>
            <a:r>
              <a:rPr lang="en-GB" sz="2400" dirty="0" err="1">
                <a:effectLst/>
                <a:ea typeface="Times New Roman" panose="02020603050405020304" pitchFamily="18" charset="0"/>
              </a:rPr>
              <a:t>kostnadsfritt</a:t>
            </a:r>
            <a:r>
              <a:rPr lang="en-GB" sz="2400" dirty="0">
                <a:effectLst/>
                <a:ea typeface="Times New Roman" panose="02020603050405020304" pitchFamily="18" charset="0"/>
              </a:rPr>
              <a:t>.</a:t>
            </a:r>
          </a:p>
        </p:txBody>
      </p:sp>
      <p:pic>
        <p:nvPicPr>
          <p:cNvPr id="7" name="Picture 6">
            <a:extLst>
              <a:ext uri="{FF2B5EF4-FFF2-40B4-BE49-F238E27FC236}">
                <a16:creationId xmlns:a16="http://schemas.microsoft.com/office/drawing/2014/main" id="{5230859D-EF85-5409-7364-2D45FF263D22}"/>
              </a:ext>
            </a:extLst>
          </p:cNvPr>
          <p:cNvPicPr>
            <a:picLocks noChangeAspect="1"/>
          </p:cNvPicPr>
          <p:nvPr/>
        </p:nvPicPr>
        <p:blipFill>
          <a:blip r:embed="rId3"/>
          <a:stretch>
            <a:fillRect/>
          </a:stretch>
        </p:blipFill>
        <p:spPr>
          <a:xfrm>
            <a:off x="2890069" y="231175"/>
            <a:ext cx="5429250" cy="1385888"/>
          </a:xfrm>
          <a:prstGeom prst="rect">
            <a:avLst/>
          </a:prstGeom>
        </p:spPr>
      </p:pic>
    </p:spTree>
    <p:extLst>
      <p:ext uri="{BB962C8B-B14F-4D97-AF65-F5344CB8AC3E}">
        <p14:creationId xmlns:p14="http://schemas.microsoft.com/office/powerpoint/2010/main" val="795369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Rapport från aktivitet</a:t>
            </a:r>
            <a:endParaRPr lang="en-GB" dirty="0"/>
          </a:p>
        </p:txBody>
      </p:sp>
      <p:pic>
        <p:nvPicPr>
          <p:cNvPr id="5" name="Picture 4">
            <a:extLst>
              <a:ext uri="{FF2B5EF4-FFF2-40B4-BE49-F238E27FC236}">
                <a16:creationId xmlns:a16="http://schemas.microsoft.com/office/drawing/2014/main" id="{17714ABE-C788-327C-DEDB-43203B325D55}"/>
              </a:ext>
            </a:extLst>
          </p:cNvPr>
          <p:cNvPicPr>
            <a:picLocks noChangeAspect="1"/>
          </p:cNvPicPr>
          <p:nvPr/>
        </p:nvPicPr>
        <p:blipFill>
          <a:blip r:embed="rId2"/>
          <a:stretch>
            <a:fillRect/>
          </a:stretch>
        </p:blipFill>
        <p:spPr>
          <a:xfrm>
            <a:off x="228601" y="1137537"/>
            <a:ext cx="8726805" cy="1760220"/>
          </a:xfrm>
          <a:prstGeom prst="rect">
            <a:avLst/>
          </a:prstGeom>
        </p:spPr>
      </p:pic>
      <p:sp>
        <p:nvSpPr>
          <p:cNvPr id="6" name="Rectangle 5">
            <a:extLst>
              <a:ext uri="{FF2B5EF4-FFF2-40B4-BE49-F238E27FC236}">
                <a16:creationId xmlns:a16="http://schemas.microsoft.com/office/drawing/2014/main" id="{D01AAA79-10A1-EA1A-9081-C97800C193F8}"/>
              </a:ext>
            </a:extLst>
          </p:cNvPr>
          <p:cNvSpPr/>
          <p:nvPr/>
        </p:nvSpPr>
        <p:spPr>
          <a:xfrm>
            <a:off x="4898921" y="1806275"/>
            <a:ext cx="4056485" cy="789441"/>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4C54678-C500-9BE7-3557-2EABB5B83ABA}"/>
              </a:ext>
            </a:extLst>
          </p:cNvPr>
          <p:cNvSpPr txBox="1"/>
          <p:nvPr/>
        </p:nvSpPr>
        <p:spPr>
          <a:xfrm>
            <a:off x="6096000" y="3429000"/>
            <a:ext cx="4031873" cy="646331"/>
          </a:xfrm>
          <a:prstGeom prst="rect">
            <a:avLst/>
          </a:prstGeom>
          <a:noFill/>
        </p:spPr>
        <p:txBody>
          <a:bodyPr wrap="none" rtlCol="0">
            <a:spAutoFit/>
          </a:bodyPr>
          <a:lstStyle/>
          <a:p>
            <a:r>
              <a:rPr lang="sv-SE" dirty="0"/>
              <a:t>För att lägga upp rapport från aktivitet</a:t>
            </a:r>
          </a:p>
          <a:p>
            <a:r>
              <a:rPr lang="sv-SE" dirty="0"/>
              <a:t>tryck på ’Skapa nytt inlägg’</a:t>
            </a:r>
            <a:endParaRPr lang="en-GB" dirty="0"/>
          </a:p>
        </p:txBody>
      </p:sp>
    </p:spTree>
    <p:extLst>
      <p:ext uri="{BB962C8B-B14F-4D97-AF65-F5344CB8AC3E}">
        <p14:creationId xmlns:p14="http://schemas.microsoft.com/office/powerpoint/2010/main" val="42380933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D338374-5EC3-3B1A-705E-60832E47B248}"/>
              </a:ext>
            </a:extLst>
          </p:cNvPr>
          <p:cNvPicPr>
            <a:picLocks noChangeAspect="1"/>
          </p:cNvPicPr>
          <p:nvPr/>
        </p:nvPicPr>
        <p:blipFill>
          <a:blip r:embed="rId2"/>
          <a:stretch>
            <a:fillRect/>
          </a:stretch>
        </p:blipFill>
        <p:spPr>
          <a:xfrm>
            <a:off x="140109" y="1004456"/>
            <a:ext cx="9837896" cy="3696176"/>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Rapport från aktivitet</a:t>
            </a:r>
            <a:endParaRPr lang="en-GB" dirty="0"/>
          </a:p>
        </p:txBody>
      </p:sp>
      <p:sp>
        <p:nvSpPr>
          <p:cNvPr id="8" name="TextBox 7">
            <a:extLst>
              <a:ext uri="{FF2B5EF4-FFF2-40B4-BE49-F238E27FC236}">
                <a16:creationId xmlns:a16="http://schemas.microsoft.com/office/drawing/2014/main" id="{56164750-D4FA-EA0D-4E5A-607696226737}"/>
              </a:ext>
            </a:extLst>
          </p:cNvPr>
          <p:cNvSpPr txBox="1"/>
          <p:nvPr/>
        </p:nvSpPr>
        <p:spPr>
          <a:xfrm>
            <a:off x="1054510" y="5058697"/>
            <a:ext cx="10785966" cy="923330"/>
          </a:xfrm>
          <a:prstGeom prst="rect">
            <a:avLst/>
          </a:prstGeom>
          <a:noFill/>
        </p:spPr>
        <p:txBody>
          <a:bodyPr wrap="none" rtlCol="0">
            <a:spAutoFit/>
          </a:bodyPr>
          <a:lstStyle/>
          <a:p>
            <a:r>
              <a:rPr lang="sv-SE" dirty="0"/>
              <a:t>Skriv in text, ännu bättre är att förbereda rapporten i t.ex Word-dokument, då kan du enkelt bara kopiera</a:t>
            </a:r>
          </a:p>
          <a:p>
            <a:r>
              <a:rPr lang="sv-SE" dirty="0"/>
              <a:t>in det här. (cut + paste)</a:t>
            </a:r>
          </a:p>
          <a:p>
            <a:r>
              <a:rPr lang="sv-SE" dirty="0"/>
              <a:t>Har du en bild i dokumentet måste du kopiera bilden speciellt (cut + paste)</a:t>
            </a:r>
            <a:endParaRPr lang="en-GB" dirty="0"/>
          </a:p>
        </p:txBody>
      </p:sp>
    </p:spTree>
    <p:extLst>
      <p:ext uri="{BB962C8B-B14F-4D97-AF65-F5344CB8AC3E}">
        <p14:creationId xmlns:p14="http://schemas.microsoft.com/office/powerpoint/2010/main" val="2860769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66EABAF-4E08-88D6-5B38-4ECC77D0D1A2}"/>
              </a:ext>
            </a:extLst>
          </p:cNvPr>
          <p:cNvPicPr>
            <a:picLocks noChangeAspect="1"/>
          </p:cNvPicPr>
          <p:nvPr/>
        </p:nvPicPr>
        <p:blipFill>
          <a:blip r:embed="rId2"/>
          <a:stretch>
            <a:fillRect/>
          </a:stretch>
        </p:blipFill>
        <p:spPr>
          <a:xfrm>
            <a:off x="191730" y="1090134"/>
            <a:ext cx="9309259" cy="3735229"/>
          </a:xfrm>
          <a:prstGeom prst="rect">
            <a:avLst/>
          </a:prstGeom>
        </p:spPr>
      </p:pic>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Rapport från aktivitet</a:t>
            </a:r>
            <a:endParaRPr lang="en-GB" dirty="0"/>
          </a:p>
        </p:txBody>
      </p:sp>
      <p:sp>
        <p:nvSpPr>
          <p:cNvPr id="8" name="TextBox 7">
            <a:extLst>
              <a:ext uri="{FF2B5EF4-FFF2-40B4-BE49-F238E27FC236}">
                <a16:creationId xmlns:a16="http://schemas.microsoft.com/office/drawing/2014/main" id="{56164750-D4FA-EA0D-4E5A-607696226737}"/>
              </a:ext>
            </a:extLst>
          </p:cNvPr>
          <p:cNvSpPr txBox="1"/>
          <p:nvPr/>
        </p:nvSpPr>
        <p:spPr>
          <a:xfrm>
            <a:off x="9643007" y="1570704"/>
            <a:ext cx="2357263" cy="646331"/>
          </a:xfrm>
          <a:prstGeom prst="rect">
            <a:avLst/>
          </a:prstGeom>
          <a:noFill/>
        </p:spPr>
        <p:txBody>
          <a:bodyPr wrap="square" rtlCol="0">
            <a:spAutoFit/>
          </a:bodyPr>
          <a:lstStyle/>
          <a:p>
            <a:r>
              <a:rPr lang="sv-SE" dirty="0"/>
              <a:t>Avsluta med att markera ’Publicera’</a:t>
            </a:r>
          </a:p>
        </p:txBody>
      </p:sp>
      <p:sp>
        <p:nvSpPr>
          <p:cNvPr id="6" name="Rectangle 5">
            <a:extLst>
              <a:ext uri="{FF2B5EF4-FFF2-40B4-BE49-F238E27FC236}">
                <a16:creationId xmlns:a16="http://schemas.microsoft.com/office/drawing/2014/main" id="{6620408D-2D90-8DF2-29BA-06DE7421C183}"/>
              </a:ext>
            </a:extLst>
          </p:cNvPr>
          <p:cNvSpPr/>
          <p:nvPr/>
        </p:nvSpPr>
        <p:spPr>
          <a:xfrm>
            <a:off x="8620433" y="1026578"/>
            <a:ext cx="880556" cy="464977"/>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10493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6F641-447C-488A-0FA6-C5B913E82E7C}"/>
              </a:ext>
            </a:extLst>
          </p:cNvPr>
          <p:cNvSpPr>
            <a:spLocks noGrp="1"/>
          </p:cNvSpPr>
          <p:nvPr>
            <p:ph type="title"/>
          </p:nvPr>
        </p:nvSpPr>
        <p:spPr>
          <a:xfrm>
            <a:off x="1295400" y="503854"/>
            <a:ext cx="9601200" cy="500602"/>
          </a:xfrm>
        </p:spPr>
        <p:txBody>
          <a:bodyPr>
            <a:normAutofit fontScale="90000"/>
          </a:bodyPr>
          <a:lstStyle/>
          <a:p>
            <a:r>
              <a:rPr lang="sv-SE" dirty="0"/>
              <a:t>Rapport från aktivitet</a:t>
            </a:r>
            <a:endParaRPr lang="en-GB" dirty="0"/>
          </a:p>
        </p:txBody>
      </p:sp>
      <p:pic>
        <p:nvPicPr>
          <p:cNvPr id="5" name="Picture 4">
            <a:extLst>
              <a:ext uri="{FF2B5EF4-FFF2-40B4-BE49-F238E27FC236}">
                <a16:creationId xmlns:a16="http://schemas.microsoft.com/office/drawing/2014/main" id="{C200CB2B-BCB9-9212-1037-ECCB2ADE71D2}"/>
              </a:ext>
            </a:extLst>
          </p:cNvPr>
          <p:cNvPicPr>
            <a:picLocks noChangeAspect="1"/>
          </p:cNvPicPr>
          <p:nvPr/>
        </p:nvPicPr>
        <p:blipFill>
          <a:blip r:embed="rId2"/>
          <a:stretch>
            <a:fillRect/>
          </a:stretch>
        </p:blipFill>
        <p:spPr>
          <a:xfrm>
            <a:off x="235975" y="1087641"/>
            <a:ext cx="11053763" cy="3630454"/>
          </a:xfrm>
          <a:prstGeom prst="rect">
            <a:avLst/>
          </a:prstGeom>
        </p:spPr>
      </p:pic>
    </p:spTree>
    <p:extLst>
      <p:ext uri="{BB962C8B-B14F-4D97-AF65-F5344CB8AC3E}">
        <p14:creationId xmlns:p14="http://schemas.microsoft.com/office/powerpoint/2010/main" val="321815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7A0D6-EDD4-72FF-4E91-0E4AC5A292CE}"/>
              </a:ext>
            </a:extLst>
          </p:cNvPr>
          <p:cNvSpPr>
            <a:spLocks noGrp="1"/>
          </p:cNvSpPr>
          <p:nvPr>
            <p:ph type="title"/>
          </p:nvPr>
        </p:nvSpPr>
        <p:spPr/>
        <p:txBody>
          <a:bodyPr/>
          <a:lstStyle/>
          <a:p>
            <a:r>
              <a:rPr lang="sv-SE" dirty="0"/>
              <a:t>CogWork AB</a:t>
            </a:r>
            <a:endParaRPr lang="en-GB" dirty="0"/>
          </a:p>
        </p:txBody>
      </p:sp>
      <p:pic>
        <p:nvPicPr>
          <p:cNvPr id="5" name="Picture 4">
            <a:extLst>
              <a:ext uri="{FF2B5EF4-FFF2-40B4-BE49-F238E27FC236}">
                <a16:creationId xmlns:a16="http://schemas.microsoft.com/office/drawing/2014/main" id="{35EF7BE3-649F-C8BF-AB0D-C92762FCCA4F}"/>
              </a:ext>
            </a:extLst>
          </p:cNvPr>
          <p:cNvPicPr>
            <a:picLocks noChangeAspect="1"/>
          </p:cNvPicPr>
          <p:nvPr/>
        </p:nvPicPr>
        <p:blipFill>
          <a:blip r:embed="rId2"/>
          <a:stretch>
            <a:fillRect/>
          </a:stretch>
        </p:blipFill>
        <p:spPr>
          <a:xfrm>
            <a:off x="1249680" y="1744596"/>
            <a:ext cx="9646920" cy="4497705"/>
          </a:xfrm>
          <a:prstGeom prst="rect">
            <a:avLst/>
          </a:prstGeom>
        </p:spPr>
      </p:pic>
    </p:spTree>
    <p:extLst>
      <p:ext uri="{BB962C8B-B14F-4D97-AF65-F5344CB8AC3E}">
        <p14:creationId xmlns:p14="http://schemas.microsoft.com/office/powerpoint/2010/main" val="280553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D65C9-F5B7-8891-A5E1-2D0D90340D6F}"/>
              </a:ext>
            </a:extLst>
          </p:cNvPr>
          <p:cNvSpPr>
            <a:spLocks noGrp="1"/>
          </p:cNvSpPr>
          <p:nvPr>
            <p:ph type="title"/>
          </p:nvPr>
        </p:nvSpPr>
        <p:spPr>
          <a:xfrm>
            <a:off x="1295400" y="503854"/>
            <a:ext cx="9601200" cy="531134"/>
          </a:xfrm>
        </p:spPr>
        <p:txBody>
          <a:bodyPr/>
          <a:lstStyle/>
          <a:p>
            <a:r>
              <a:rPr lang="sv-SE" dirty="0"/>
              <a:t>Rutinflöde Aktivitet </a:t>
            </a:r>
            <a:r>
              <a:rPr lang="sv-SE" sz="1800" dirty="0"/>
              <a:t>(utan ekonomiska transaktioner)</a:t>
            </a:r>
            <a:endParaRPr lang="en-GB" dirty="0"/>
          </a:p>
        </p:txBody>
      </p:sp>
      <p:pic>
        <p:nvPicPr>
          <p:cNvPr id="4" name="Picture 3">
            <a:extLst>
              <a:ext uri="{FF2B5EF4-FFF2-40B4-BE49-F238E27FC236}">
                <a16:creationId xmlns:a16="http://schemas.microsoft.com/office/drawing/2014/main" id="{057CB1F8-2EA4-94A3-CA44-8F831F335C25}"/>
              </a:ext>
            </a:extLst>
          </p:cNvPr>
          <p:cNvPicPr>
            <a:picLocks noChangeAspect="1"/>
          </p:cNvPicPr>
          <p:nvPr/>
        </p:nvPicPr>
        <p:blipFill>
          <a:blip r:embed="rId3"/>
          <a:stretch>
            <a:fillRect/>
          </a:stretch>
        </p:blipFill>
        <p:spPr>
          <a:xfrm>
            <a:off x="1072524" y="1353789"/>
            <a:ext cx="1938338" cy="352425"/>
          </a:xfrm>
          <a:prstGeom prst="rect">
            <a:avLst/>
          </a:prstGeom>
        </p:spPr>
      </p:pic>
      <p:sp>
        <p:nvSpPr>
          <p:cNvPr id="5" name="TextBox 4">
            <a:extLst>
              <a:ext uri="{FF2B5EF4-FFF2-40B4-BE49-F238E27FC236}">
                <a16:creationId xmlns:a16="http://schemas.microsoft.com/office/drawing/2014/main" id="{25C17C08-9A05-74DB-95F7-6305AB5910E3}"/>
              </a:ext>
            </a:extLst>
          </p:cNvPr>
          <p:cNvSpPr txBox="1"/>
          <p:nvPr/>
        </p:nvSpPr>
        <p:spPr>
          <a:xfrm>
            <a:off x="1072524" y="1796417"/>
            <a:ext cx="1757212" cy="800219"/>
          </a:xfrm>
          <a:prstGeom prst="rect">
            <a:avLst/>
          </a:prstGeom>
          <a:noFill/>
        </p:spPr>
        <p:txBody>
          <a:bodyPr wrap="none" rtlCol="0">
            <a:spAutoFit/>
          </a:bodyPr>
          <a:lstStyle/>
          <a:p>
            <a:r>
              <a:rPr lang="sv-SE" dirty="0"/>
              <a:t>Ny aktivitet</a:t>
            </a:r>
          </a:p>
          <a:p>
            <a:pPr marL="285750" indent="-285750">
              <a:buFontTx/>
              <a:buChar char="-"/>
            </a:pPr>
            <a:r>
              <a:rPr lang="sv-SE" sz="1400" dirty="0"/>
              <a:t>Kopiera befintlig</a:t>
            </a:r>
          </a:p>
          <a:p>
            <a:pPr marL="285750" indent="-285750">
              <a:buFontTx/>
              <a:buChar char="-"/>
            </a:pPr>
            <a:r>
              <a:rPr lang="sv-SE" sz="1400" dirty="0"/>
              <a:t>Lägg upp ny</a:t>
            </a:r>
            <a:endParaRPr lang="en-GB" sz="1400" dirty="0"/>
          </a:p>
        </p:txBody>
      </p:sp>
      <p:pic>
        <p:nvPicPr>
          <p:cNvPr id="7" name="Picture 6">
            <a:extLst>
              <a:ext uri="{FF2B5EF4-FFF2-40B4-BE49-F238E27FC236}">
                <a16:creationId xmlns:a16="http://schemas.microsoft.com/office/drawing/2014/main" id="{D9EEC269-FE68-9CD7-02E5-31CF86BEA6C4}"/>
              </a:ext>
            </a:extLst>
          </p:cNvPr>
          <p:cNvPicPr>
            <a:picLocks noChangeAspect="1"/>
          </p:cNvPicPr>
          <p:nvPr/>
        </p:nvPicPr>
        <p:blipFill>
          <a:blip r:embed="rId4"/>
          <a:stretch>
            <a:fillRect/>
          </a:stretch>
        </p:blipFill>
        <p:spPr>
          <a:xfrm>
            <a:off x="6013634" y="1064352"/>
            <a:ext cx="1254737" cy="355954"/>
          </a:xfrm>
          <a:prstGeom prst="rect">
            <a:avLst/>
          </a:prstGeom>
        </p:spPr>
      </p:pic>
      <p:pic>
        <p:nvPicPr>
          <p:cNvPr id="8" name="Picture 7">
            <a:extLst>
              <a:ext uri="{FF2B5EF4-FFF2-40B4-BE49-F238E27FC236}">
                <a16:creationId xmlns:a16="http://schemas.microsoft.com/office/drawing/2014/main" id="{AA3D4352-07E6-D7E6-B6B0-AB49319B2F2F}"/>
              </a:ext>
            </a:extLst>
          </p:cNvPr>
          <p:cNvPicPr>
            <a:picLocks noChangeAspect="1"/>
          </p:cNvPicPr>
          <p:nvPr/>
        </p:nvPicPr>
        <p:blipFill>
          <a:blip r:embed="rId5"/>
          <a:stretch>
            <a:fillRect/>
          </a:stretch>
        </p:blipFill>
        <p:spPr>
          <a:xfrm>
            <a:off x="6096000" y="1445353"/>
            <a:ext cx="1398898" cy="1004680"/>
          </a:xfrm>
          <a:prstGeom prst="rect">
            <a:avLst/>
          </a:prstGeom>
        </p:spPr>
      </p:pic>
      <p:sp>
        <p:nvSpPr>
          <p:cNvPr id="9" name="TextBox 8">
            <a:extLst>
              <a:ext uri="{FF2B5EF4-FFF2-40B4-BE49-F238E27FC236}">
                <a16:creationId xmlns:a16="http://schemas.microsoft.com/office/drawing/2014/main" id="{2CFED8BB-B2C9-D5C9-7226-2235BAFA03DE}"/>
              </a:ext>
            </a:extLst>
          </p:cNvPr>
          <p:cNvSpPr txBox="1"/>
          <p:nvPr/>
        </p:nvSpPr>
        <p:spPr>
          <a:xfrm>
            <a:off x="6013634" y="2556928"/>
            <a:ext cx="2108269" cy="369332"/>
          </a:xfrm>
          <a:prstGeom prst="rect">
            <a:avLst/>
          </a:prstGeom>
          <a:noFill/>
        </p:spPr>
        <p:txBody>
          <a:bodyPr wrap="none" rtlCol="0">
            <a:spAutoFit/>
          </a:bodyPr>
          <a:lstStyle/>
          <a:p>
            <a:r>
              <a:rPr lang="sv-SE" dirty="0"/>
              <a:t>Ny aktivitet skapas</a:t>
            </a:r>
            <a:endParaRPr lang="en-GB" dirty="0"/>
          </a:p>
        </p:txBody>
      </p:sp>
      <p:sp>
        <p:nvSpPr>
          <p:cNvPr id="10" name="Arrow: Right 9">
            <a:extLst>
              <a:ext uri="{FF2B5EF4-FFF2-40B4-BE49-F238E27FC236}">
                <a16:creationId xmlns:a16="http://schemas.microsoft.com/office/drawing/2014/main" id="{27702CCC-A50C-519C-83DA-7DF3D44262BF}"/>
              </a:ext>
            </a:extLst>
          </p:cNvPr>
          <p:cNvSpPr/>
          <p:nvPr/>
        </p:nvSpPr>
        <p:spPr>
          <a:xfrm>
            <a:off x="5263563" y="2597641"/>
            <a:ext cx="645460" cy="2879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BD70DE23-EEA6-903A-05CC-F402DEE800C4}"/>
              </a:ext>
            </a:extLst>
          </p:cNvPr>
          <p:cNvSpPr txBox="1"/>
          <p:nvPr/>
        </p:nvSpPr>
        <p:spPr>
          <a:xfrm>
            <a:off x="6013634" y="2983256"/>
            <a:ext cx="4775666" cy="369332"/>
          </a:xfrm>
          <a:prstGeom prst="rect">
            <a:avLst/>
          </a:prstGeom>
          <a:noFill/>
        </p:spPr>
        <p:txBody>
          <a:bodyPr wrap="none" rtlCol="0">
            <a:spAutoFit/>
          </a:bodyPr>
          <a:lstStyle/>
          <a:p>
            <a:r>
              <a:rPr lang="sv-SE" dirty="0"/>
              <a:t>Möjlighet att redigera lägga till fler bilder etc</a:t>
            </a:r>
          </a:p>
        </p:txBody>
      </p:sp>
      <p:sp>
        <p:nvSpPr>
          <p:cNvPr id="13" name="TextBox 12">
            <a:extLst>
              <a:ext uri="{FF2B5EF4-FFF2-40B4-BE49-F238E27FC236}">
                <a16:creationId xmlns:a16="http://schemas.microsoft.com/office/drawing/2014/main" id="{4520AC84-CDF7-2183-7E88-F5E0E91626D1}"/>
              </a:ext>
            </a:extLst>
          </p:cNvPr>
          <p:cNvSpPr txBox="1"/>
          <p:nvPr/>
        </p:nvSpPr>
        <p:spPr>
          <a:xfrm>
            <a:off x="1072524" y="3538018"/>
            <a:ext cx="3916457" cy="646331"/>
          </a:xfrm>
          <a:prstGeom prst="rect">
            <a:avLst/>
          </a:prstGeom>
          <a:noFill/>
        </p:spPr>
        <p:txBody>
          <a:bodyPr wrap="none" rtlCol="0">
            <a:spAutoFit/>
          </a:bodyPr>
          <a:lstStyle/>
          <a:p>
            <a:r>
              <a:rPr lang="sv-SE" dirty="0"/>
              <a:t>Anmälan mottagen, epost skickas till</a:t>
            </a:r>
          </a:p>
          <a:p>
            <a:r>
              <a:rPr lang="sv-SE" dirty="0"/>
              <a:t>anmälare</a:t>
            </a:r>
            <a:endParaRPr lang="en-GB" dirty="0"/>
          </a:p>
        </p:txBody>
      </p:sp>
      <p:sp>
        <p:nvSpPr>
          <p:cNvPr id="14" name="TextBox 13">
            <a:extLst>
              <a:ext uri="{FF2B5EF4-FFF2-40B4-BE49-F238E27FC236}">
                <a16:creationId xmlns:a16="http://schemas.microsoft.com/office/drawing/2014/main" id="{3EC4080B-CC08-25DA-DD4A-A8C148DBB461}"/>
              </a:ext>
            </a:extLst>
          </p:cNvPr>
          <p:cNvSpPr txBox="1"/>
          <p:nvPr/>
        </p:nvSpPr>
        <p:spPr>
          <a:xfrm>
            <a:off x="6044209" y="3543803"/>
            <a:ext cx="2172390" cy="369332"/>
          </a:xfrm>
          <a:prstGeom prst="rect">
            <a:avLst/>
          </a:prstGeom>
          <a:noFill/>
        </p:spPr>
        <p:txBody>
          <a:bodyPr wrap="none" rtlCol="0">
            <a:spAutoFit/>
          </a:bodyPr>
          <a:lstStyle/>
          <a:p>
            <a:r>
              <a:rPr lang="sv-SE" dirty="0"/>
              <a:t>Anmäla deltagande</a:t>
            </a:r>
            <a:endParaRPr lang="en-GB" dirty="0"/>
          </a:p>
        </p:txBody>
      </p:sp>
      <p:sp>
        <p:nvSpPr>
          <p:cNvPr id="15" name="Arrow: Right 14">
            <a:extLst>
              <a:ext uri="{FF2B5EF4-FFF2-40B4-BE49-F238E27FC236}">
                <a16:creationId xmlns:a16="http://schemas.microsoft.com/office/drawing/2014/main" id="{790C2B65-E498-67D6-6B7C-F0E35DA519FC}"/>
              </a:ext>
            </a:extLst>
          </p:cNvPr>
          <p:cNvSpPr/>
          <p:nvPr/>
        </p:nvSpPr>
        <p:spPr>
          <a:xfrm rot="10800000">
            <a:off x="5263563" y="3573277"/>
            <a:ext cx="645460" cy="2879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53CC134-3CE2-02DA-B274-2A77B4B9ACE1}"/>
              </a:ext>
            </a:extLst>
          </p:cNvPr>
          <p:cNvSpPr txBox="1"/>
          <p:nvPr/>
        </p:nvSpPr>
        <p:spPr>
          <a:xfrm>
            <a:off x="1072524" y="4259056"/>
            <a:ext cx="2339102" cy="646331"/>
          </a:xfrm>
          <a:prstGeom prst="rect">
            <a:avLst/>
          </a:prstGeom>
          <a:noFill/>
        </p:spPr>
        <p:txBody>
          <a:bodyPr wrap="none" rtlCol="0">
            <a:spAutoFit/>
          </a:bodyPr>
          <a:lstStyle/>
          <a:p>
            <a:r>
              <a:rPr lang="sv-SE" dirty="0"/>
              <a:t>Förteckning anmälda</a:t>
            </a:r>
          </a:p>
          <a:p>
            <a:r>
              <a:rPr lang="sv-SE" dirty="0"/>
              <a:t>Utskrift närvarokort</a:t>
            </a:r>
            <a:endParaRPr lang="en-GB" dirty="0"/>
          </a:p>
        </p:txBody>
      </p:sp>
      <p:sp>
        <p:nvSpPr>
          <p:cNvPr id="17" name="TextBox 16">
            <a:extLst>
              <a:ext uri="{FF2B5EF4-FFF2-40B4-BE49-F238E27FC236}">
                <a16:creationId xmlns:a16="http://schemas.microsoft.com/office/drawing/2014/main" id="{34310788-6D42-99AC-00DA-4606EB3A06BF}"/>
              </a:ext>
            </a:extLst>
          </p:cNvPr>
          <p:cNvSpPr txBox="1"/>
          <p:nvPr/>
        </p:nvSpPr>
        <p:spPr>
          <a:xfrm>
            <a:off x="6096000" y="4905387"/>
            <a:ext cx="3300904" cy="369332"/>
          </a:xfrm>
          <a:prstGeom prst="rect">
            <a:avLst/>
          </a:prstGeom>
          <a:noFill/>
        </p:spPr>
        <p:txBody>
          <a:bodyPr wrap="none" rtlCol="0">
            <a:spAutoFit/>
          </a:bodyPr>
          <a:lstStyle/>
          <a:p>
            <a:r>
              <a:rPr lang="sv-SE" dirty="0"/>
              <a:t>Rapport efter avslutad aktivitet</a:t>
            </a:r>
            <a:endParaRPr lang="en-GB" dirty="0"/>
          </a:p>
        </p:txBody>
      </p:sp>
    </p:spTree>
    <p:extLst>
      <p:ext uri="{BB962C8B-B14F-4D97-AF65-F5344CB8AC3E}">
        <p14:creationId xmlns:p14="http://schemas.microsoft.com/office/powerpoint/2010/main" val="102453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6000" dirty="0"/>
              <a:t>Skapa </a:t>
            </a:r>
            <a:r>
              <a:rPr lang="en-US" sz="6000" dirty="0" err="1"/>
              <a:t>ny</a:t>
            </a:r>
            <a:r>
              <a:rPr lang="en-US" sz="6000" dirty="0"/>
              <a:t> </a:t>
            </a:r>
            <a:r>
              <a:rPr lang="en-US" sz="6000" dirty="0" err="1"/>
              <a:t>aktivitet</a:t>
            </a:r>
            <a:br>
              <a:rPr lang="en-US" sz="6000" dirty="0"/>
            </a:br>
            <a:br>
              <a:rPr lang="en-US" sz="6000" dirty="0"/>
            </a:br>
            <a:br>
              <a:rPr lang="en-US" sz="6000" dirty="0"/>
            </a:br>
            <a:br>
              <a:rPr lang="en-US" sz="6000" dirty="0"/>
            </a:br>
            <a:endParaRPr lang="en-US" sz="6000" dirty="0"/>
          </a:p>
        </p:txBody>
      </p:sp>
      <p:sp>
        <p:nvSpPr>
          <p:cNvPr id="3" name="Subtitle 2"/>
          <p:cNvSpPr>
            <a:spLocks noGrp="1"/>
          </p:cNvSpPr>
          <p:nvPr>
            <p:ph type="subTitle" idx="1"/>
          </p:nvPr>
        </p:nvSpPr>
        <p:spPr/>
        <p:txBody>
          <a:bodyPr/>
          <a:lstStyle/>
          <a:p>
            <a:endParaRPr lang="en-US" dirty="0"/>
          </a:p>
        </p:txBody>
      </p:sp>
      <p:pic>
        <p:nvPicPr>
          <p:cNvPr id="4" name="Bildobjekt 2" descr="http://aktivaseniorer.com/images/logo/aktiva_seniorer_vit_bg_386x240.jpg"/>
          <p:cNvPicPr/>
          <p:nvPr/>
        </p:nvPicPr>
        <p:blipFill>
          <a:blip r:embed="rId2">
            <a:extLst>
              <a:ext uri="{28A0092B-C50C-407E-A947-70E740481C1C}">
                <a14:useLocalDpi xmlns:a14="http://schemas.microsoft.com/office/drawing/2010/main" val="0"/>
              </a:ext>
            </a:extLst>
          </a:blip>
          <a:srcRect/>
          <a:stretch>
            <a:fillRect/>
          </a:stretch>
        </p:blipFill>
        <p:spPr bwMode="auto">
          <a:xfrm>
            <a:off x="144462" y="0"/>
            <a:ext cx="930275" cy="579120"/>
          </a:xfrm>
          <a:prstGeom prst="rect">
            <a:avLst/>
          </a:prstGeom>
          <a:noFill/>
          <a:ln>
            <a:noFill/>
          </a:ln>
        </p:spPr>
      </p:pic>
    </p:spTree>
    <p:extLst>
      <p:ext uri="{BB962C8B-B14F-4D97-AF65-F5344CB8AC3E}">
        <p14:creationId xmlns:p14="http://schemas.microsoft.com/office/powerpoint/2010/main" val="10690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9DF71-15DF-E31E-CBBC-599797C3BB51}"/>
              </a:ext>
            </a:extLst>
          </p:cNvPr>
          <p:cNvSpPr>
            <a:spLocks noGrp="1"/>
          </p:cNvSpPr>
          <p:nvPr>
            <p:ph type="title"/>
          </p:nvPr>
        </p:nvSpPr>
        <p:spPr>
          <a:xfrm>
            <a:off x="1295400" y="503853"/>
            <a:ext cx="9601200" cy="562947"/>
          </a:xfrm>
        </p:spPr>
        <p:txBody>
          <a:bodyPr/>
          <a:lstStyle/>
          <a:p>
            <a:r>
              <a:rPr lang="sv-SE" dirty="0"/>
              <a:t>Skapa ny aktivitet</a:t>
            </a:r>
            <a:endParaRPr lang="en-GB" dirty="0"/>
          </a:p>
        </p:txBody>
      </p:sp>
      <p:sp>
        <p:nvSpPr>
          <p:cNvPr id="3" name="Content Placeholder 2">
            <a:extLst>
              <a:ext uri="{FF2B5EF4-FFF2-40B4-BE49-F238E27FC236}">
                <a16:creationId xmlns:a16="http://schemas.microsoft.com/office/drawing/2014/main" id="{D9FC40F9-51F9-8C9E-16CE-AF252C91B5DF}"/>
              </a:ext>
            </a:extLst>
          </p:cNvPr>
          <p:cNvSpPr>
            <a:spLocks noGrp="1"/>
          </p:cNvSpPr>
          <p:nvPr>
            <p:ph idx="1"/>
          </p:nvPr>
        </p:nvSpPr>
        <p:spPr>
          <a:xfrm>
            <a:off x="1243781" y="1319981"/>
            <a:ext cx="9601200" cy="4471219"/>
          </a:xfrm>
        </p:spPr>
        <p:txBody>
          <a:bodyPr/>
          <a:lstStyle/>
          <a:p>
            <a:pPr marL="0" indent="0">
              <a:buNone/>
            </a:pPr>
            <a:r>
              <a:rPr lang="sv-SE" dirty="0"/>
              <a:t>En ny aktivitet kan skapas genom att kopiera en befintlig aktivitet eller att lägga upp den från början.</a:t>
            </a:r>
          </a:p>
          <a:p>
            <a:pPr marL="0" indent="0">
              <a:buNone/>
            </a:pPr>
            <a:r>
              <a:rPr lang="sv-SE" dirty="0"/>
              <a:t>Tänk på att i Mina Aktiviteter kallas allt aktivitet oberoende av om det handlar om månadsmöte, cirklar, resor,.....</a:t>
            </a:r>
            <a:endParaRPr lang="en-GB" dirty="0"/>
          </a:p>
        </p:txBody>
      </p:sp>
      <p:pic>
        <p:nvPicPr>
          <p:cNvPr id="4" name="Picture 3">
            <a:extLst>
              <a:ext uri="{FF2B5EF4-FFF2-40B4-BE49-F238E27FC236}">
                <a16:creationId xmlns:a16="http://schemas.microsoft.com/office/drawing/2014/main" id="{57F328D1-99B8-CFF6-449A-F4B698A4C16A}"/>
              </a:ext>
            </a:extLst>
          </p:cNvPr>
          <p:cNvPicPr>
            <a:picLocks noChangeAspect="1"/>
          </p:cNvPicPr>
          <p:nvPr/>
        </p:nvPicPr>
        <p:blipFill>
          <a:blip r:embed="rId2"/>
          <a:stretch>
            <a:fillRect/>
          </a:stretch>
        </p:blipFill>
        <p:spPr>
          <a:xfrm>
            <a:off x="1243780" y="3103705"/>
            <a:ext cx="6129338" cy="1700213"/>
          </a:xfrm>
          <a:prstGeom prst="rect">
            <a:avLst/>
          </a:prstGeom>
        </p:spPr>
      </p:pic>
      <p:cxnSp>
        <p:nvCxnSpPr>
          <p:cNvPr id="5" name="Straight Arrow Connector 4">
            <a:extLst>
              <a:ext uri="{FF2B5EF4-FFF2-40B4-BE49-F238E27FC236}">
                <a16:creationId xmlns:a16="http://schemas.microsoft.com/office/drawing/2014/main" id="{822EF9F2-C2B7-EA9F-8C41-97B4EF16AA4A}"/>
              </a:ext>
            </a:extLst>
          </p:cNvPr>
          <p:cNvCxnSpPr/>
          <p:nvPr/>
        </p:nvCxnSpPr>
        <p:spPr>
          <a:xfrm flipH="1" flipV="1">
            <a:off x="7394001" y="4110265"/>
            <a:ext cx="433070" cy="13335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Text Box 2">
            <a:extLst>
              <a:ext uri="{FF2B5EF4-FFF2-40B4-BE49-F238E27FC236}">
                <a16:creationId xmlns:a16="http://schemas.microsoft.com/office/drawing/2014/main" id="{690ADDA0-A19E-65A1-9CDD-547556A96DEC}"/>
              </a:ext>
            </a:extLst>
          </p:cNvPr>
          <p:cNvSpPr txBox="1">
            <a:spLocks noChangeArrowheads="1"/>
          </p:cNvSpPr>
          <p:nvPr/>
        </p:nvSpPr>
        <p:spPr bwMode="auto">
          <a:xfrm>
            <a:off x="7827071" y="4110265"/>
            <a:ext cx="1590675" cy="31877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cs typeface="Times New Roman" panose="02020603050405020304" pitchFamily="18" charset="0"/>
              </a:rPr>
              <a:t>Välj Lägg till ny aktivitet</a:t>
            </a:r>
          </a:p>
        </p:txBody>
      </p:sp>
      <p:sp>
        <p:nvSpPr>
          <p:cNvPr id="7" name="Rectangle 6">
            <a:extLst>
              <a:ext uri="{FF2B5EF4-FFF2-40B4-BE49-F238E27FC236}">
                <a16:creationId xmlns:a16="http://schemas.microsoft.com/office/drawing/2014/main" id="{3253AD47-B2B9-2B2D-5AE8-33A6025756B6}"/>
              </a:ext>
            </a:extLst>
          </p:cNvPr>
          <p:cNvSpPr/>
          <p:nvPr/>
        </p:nvSpPr>
        <p:spPr>
          <a:xfrm>
            <a:off x="6230657" y="4044205"/>
            <a:ext cx="1047135" cy="154858"/>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48252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9366F0F-90CD-006C-E8CA-EEB13FBD38FE}"/>
              </a:ext>
            </a:extLst>
          </p:cNvPr>
          <p:cNvSpPr>
            <a:spLocks noGrp="1"/>
          </p:cNvSpPr>
          <p:nvPr>
            <p:ph type="subTitle" idx="1"/>
          </p:nvPr>
        </p:nvSpPr>
        <p:spPr>
          <a:xfrm>
            <a:off x="519380" y="2802641"/>
            <a:ext cx="10980959" cy="3785187"/>
          </a:xfrm>
        </p:spPr>
        <p:txBody>
          <a:bodyPr>
            <a:normAutofit/>
          </a:bodyPr>
          <a:lstStyle/>
          <a:p>
            <a:pPr algn="l"/>
            <a:r>
              <a:rPr lang="sv-SE" sz="1800" dirty="0"/>
              <a:t>Titel: Fritext, det som kommer att synas för medlemmarna</a:t>
            </a:r>
          </a:p>
          <a:p>
            <a:pPr algn="l"/>
            <a:endParaRPr lang="sv-SE" sz="1800" dirty="0"/>
          </a:p>
          <a:p>
            <a:pPr algn="l"/>
            <a:r>
              <a:rPr lang="sv-SE" sz="1800" dirty="0"/>
              <a:t>Admin kod: Viktigt att denna anges korrekt då den används för olika typer av uppföljning t.ex. </a:t>
            </a:r>
            <a:r>
              <a:rPr lang="sv-SE" sz="1800" b="1" dirty="0"/>
              <a:t>Bokföring</a:t>
            </a:r>
          </a:p>
          <a:p>
            <a:pPr algn="l"/>
            <a:r>
              <a:rPr lang="sv-SE" sz="1800" b="1" dirty="0"/>
              <a:t>	- </a:t>
            </a:r>
            <a:r>
              <a:rPr lang="sv-SE" sz="1800" dirty="0"/>
              <a:t>Använd</a:t>
            </a:r>
            <a:r>
              <a:rPr lang="sv-SE" sz="1800" b="1" dirty="0"/>
              <a:t> inte </a:t>
            </a:r>
            <a:r>
              <a:rPr lang="sv-SE" sz="1800" dirty="0"/>
              <a:t>å,ä,ö,Å,Ä,Ö</a:t>
            </a:r>
          </a:p>
          <a:p>
            <a:pPr algn="l"/>
            <a:r>
              <a:rPr lang="sv-SE" sz="1800" b="1" dirty="0"/>
              <a:t>	- </a:t>
            </a:r>
            <a:r>
              <a:rPr lang="sv-SE" sz="1800" dirty="0"/>
              <a:t>Koden måste vara unik </a:t>
            </a:r>
          </a:p>
          <a:p>
            <a:pPr algn="l"/>
            <a:r>
              <a:rPr lang="sv-SE" sz="1800" dirty="0"/>
              <a:t>		*Ex räcker inte med </a:t>
            </a:r>
            <a:r>
              <a:rPr lang="sv-SE" sz="1800" i="1" dirty="0"/>
              <a:t>2023-Man-Manadsmote, men 2023-Man-Manadsmote jan</a:t>
            </a:r>
            <a:r>
              <a:rPr lang="sv-SE" sz="1800" dirty="0"/>
              <a:t> är ok</a:t>
            </a:r>
            <a:endParaRPr lang="sv-SE" sz="1800" i="1" dirty="0"/>
          </a:p>
          <a:p>
            <a:pPr algn="l"/>
            <a:r>
              <a:rPr lang="sv-SE" sz="1800" dirty="0"/>
              <a:t>	- Första delen av koden måste följa nedanstående spec</a:t>
            </a:r>
          </a:p>
          <a:p>
            <a:pPr algn="l"/>
            <a:r>
              <a:rPr lang="sv-SE" sz="1800" dirty="0"/>
              <a:t>	- Andra delen är fri för resp kommite att speca för varje ny ”aktivitet”</a:t>
            </a:r>
          </a:p>
          <a:p>
            <a:pPr algn="l"/>
            <a:endParaRPr lang="sv-SE" sz="1800" dirty="0"/>
          </a:p>
          <a:p>
            <a:pPr algn="l"/>
            <a:endParaRPr lang="sv-SE" sz="1800" b="1" dirty="0"/>
          </a:p>
        </p:txBody>
      </p:sp>
      <p:pic>
        <p:nvPicPr>
          <p:cNvPr id="4" name="Picture 3">
            <a:extLst>
              <a:ext uri="{FF2B5EF4-FFF2-40B4-BE49-F238E27FC236}">
                <a16:creationId xmlns:a16="http://schemas.microsoft.com/office/drawing/2014/main" id="{A4D35B32-B288-D880-4B70-4F486A71EEBC}"/>
              </a:ext>
            </a:extLst>
          </p:cNvPr>
          <p:cNvPicPr>
            <a:picLocks noChangeAspect="1"/>
          </p:cNvPicPr>
          <p:nvPr/>
        </p:nvPicPr>
        <p:blipFill>
          <a:blip r:embed="rId2"/>
          <a:stretch>
            <a:fillRect/>
          </a:stretch>
        </p:blipFill>
        <p:spPr>
          <a:xfrm>
            <a:off x="2090202" y="5080698"/>
            <a:ext cx="2827788" cy="1413894"/>
          </a:xfrm>
          <a:prstGeom prst="rect">
            <a:avLst/>
          </a:prstGeom>
        </p:spPr>
      </p:pic>
      <p:pic>
        <p:nvPicPr>
          <p:cNvPr id="6" name="Picture 5">
            <a:extLst>
              <a:ext uri="{FF2B5EF4-FFF2-40B4-BE49-F238E27FC236}">
                <a16:creationId xmlns:a16="http://schemas.microsoft.com/office/drawing/2014/main" id="{65102F92-BEB1-2262-CA7C-EC7D7C928899}"/>
              </a:ext>
            </a:extLst>
          </p:cNvPr>
          <p:cNvPicPr>
            <a:picLocks noChangeAspect="1"/>
          </p:cNvPicPr>
          <p:nvPr/>
        </p:nvPicPr>
        <p:blipFill>
          <a:blip r:embed="rId3"/>
          <a:stretch>
            <a:fillRect/>
          </a:stretch>
        </p:blipFill>
        <p:spPr>
          <a:xfrm>
            <a:off x="519380" y="1232043"/>
            <a:ext cx="8535591" cy="1390844"/>
          </a:xfrm>
          <a:prstGeom prst="rect">
            <a:avLst/>
          </a:prstGeom>
        </p:spPr>
      </p:pic>
      <p:sp>
        <p:nvSpPr>
          <p:cNvPr id="2" name="Title 1">
            <a:extLst>
              <a:ext uri="{FF2B5EF4-FFF2-40B4-BE49-F238E27FC236}">
                <a16:creationId xmlns:a16="http://schemas.microsoft.com/office/drawing/2014/main" id="{E9CBE526-6ADA-4B74-CB5E-7744D7AF175A}"/>
              </a:ext>
            </a:extLst>
          </p:cNvPr>
          <p:cNvSpPr txBox="1">
            <a:spLocks/>
          </p:cNvSpPr>
          <p:nvPr/>
        </p:nvSpPr>
        <p:spPr>
          <a:xfrm>
            <a:off x="1295400" y="503853"/>
            <a:ext cx="9601200" cy="562947"/>
          </a:xfrm>
          <a:prstGeom prst="rect">
            <a:avLst/>
          </a:prstGeom>
        </p:spPr>
        <p:txBody>
          <a:bodyPr vert="horz" lIns="91440" tIns="45720" rIns="91440" bIns="45720" rtlCol="0" anchor="b">
            <a:normAutofit/>
          </a:bodyPr>
          <a:lstStyle>
            <a:lvl1pPr algn="l" defTabSz="914400" rtl="0" eaLnBrk="1" latinLnBrk="0" hangingPunct="1">
              <a:lnSpc>
                <a:spcPct val="76000"/>
              </a:lnSpc>
              <a:spcBef>
                <a:spcPct val="0"/>
              </a:spcBef>
              <a:buNone/>
              <a:defRPr sz="8000" b="1" kern="1200" cap="none" baseline="0">
                <a:solidFill>
                  <a:schemeClr val="tx1"/>
                </a:solidFill>
                <a:latin typeface="+mj-lt"/>
                <a:ea typeface="+mj-ea"/>
                <a:cs typeface="+mj-cs"/>
              </a:defRPr>
            </a:lvl1pPr>
          </a:lstStyle>
          <a:p>
            <a:r>
              <a:rPr lang="sv-SE" sz="3200" dirty="0">
                <a:solidFill>
                  <a:schemeClr val="accent1">
                    <a:lumMod val="75000"/>
                  </a:schemeClr>
                </a:solidFill>
              </a:rPr>
              <a:t>Skapa ny aktivitet</a:t>
            </a:r>
            <a:endParaRPr lang="en-GB" sz="3200" dirty="0">
              <a:solidFill>
                <a:schemeClr val="accent1">
                  <a:lumMod val="75000"/>
                </a:schemeClr>
              </a:solidFill>
            </a:endParaRPr>
          </a:p>
        </p:txBody>
      </p:sp>
    </p:spTree>
    <p:extLst>
      <p:ext uri="{BB962C8B-B14F-4D97-AF65-F5344CB8AC3E}">
        <p14:creationId xmlns:p14="http://schemas.microsoft.com/office/powerpoint/2010/main" val="4077050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Diamond Grid 16x9">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siness diamond grid presentation (widescreen).potx" id="{B2221865-AD13-4DF0-B68E-BF08E8CC5659}" vid="{BAA0C488-98B6-4F47-8E1C-5C7CD9605F73}"/>
    </a:ext>
  </a:extLst>
</a:theme>
</file>

<file path=ppt/theme/theme2.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diamond grid presentation (widescreen)</Template>
  <TotalTime>6798</TotalTime>
  <Words>1464</Words>
  <Application>Microsoft Office PowerPoint</Application>
  <PresentationFormat>Widescreen</PresentationFormat>
  <Paragraphs>229</Paragraphs>
  <Slides>43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43</vt:i4>
      </vt:variant>
    </vt:vector>
  </HeadingPairs>
  <TitlesOfParts>
    <vt:vector size="48" baseType="lpstr">
      <vt:lpstr>Arial</vt:lpstr>
      <vt:lpstr>Calibri</vt:lpstr>
      <vt:lpstr>inherit</vt:lpstr>
      <vt:lpstr>Roboto</vt:lpstr>
      <vt:lpstr>Diamond Grid 16x9</vt:lpstr>
      <vt:lpstr>Instruktion</vt:lpstr>
      <vt:lpstr>Agenda</vt:lpstr>
      <vt:lpstr>Översikt</vt:lpstr>
      <vt:lpstr>PowerPoint Presentation</vt:lpstr>
      <vt:lpstr>CogWork AB</vt:lpstr>
      <vt:lpstr>Rutinflöde Aktivitet (utan ekonomiska transaktioner)</vt:lpstr>
      <vt:lpstr>Skapa ny aktivitet    </vt:lpstr>
      <vt:lpstr>Skapa ny aktivitet</vt:lpstr>
      <vt:lpstr>PowerPoint Presentation</vt:lpstr>
      <vt:lpstr>Arbetsgång för Aktivitetskod</vt:lpstr>
      <vt:lpstr>Skapa ny aktivitet</vt:lpstr>
      <vt:lpstr>Skapa ny aktivitet</vt:lpstr>
      <vt:lpstr>Skapa ny aktivitet</vt:lpstr>
      <vt:lpstr>Skapa ny aktivitet</vt:lpstr>
      <vt:lpstr>Skapa ny aktivitet</vt:lpstr>
      <vt:lpstr>Resor</vt:lpstr>
      <vt:lpstr>Månadsmöte</vt:lpstr>
      <vt:lpstr>Skapa ny aktivitet</vt:lpstr>
      <vt:lpstr>Skapa ny aktivitet genom duplicering</vt:lpstr>
      <vt:lpstr>Skapa ny aktivitet genom duplicering</vt:lpstr>
      <vt:lpstr>Schemaläggning    </vt:lpstr>
      <vt:lpstr>Schemaläggning ett tillfälle</vt:lpstr>
      <vt:lpstr>Schemaläggning ett tillfälle</vt:lpstr>
      <vt:lpstr>Schemaläggning ett tillfälle</vt:lpstr>
      <vt:lpstr>Schemaläggning flera tillfällen</vt:lpstr>
      <vt:lpstr>Schemaläggning flera tillfällen</vt:lpstr>
      <vt:lpstr>Schemaläggning flera tillfällen</vt:lpstr>
      <vt:lpstr>Anmälan    </vt:lpstr>
      <vt:lpstr>Anmälan</vt:lpstr>
      <vt:lpstr>Anmälan</vt:lpstr>
      <vt:lpstr>Anmälan</vt:lpstr>
      <vt:lpstr>Anmälan</vt:lpstr>
      <vt:lpstr>Anmälan</vt:lpstr>
      <vt:lpstr>Anmälan</vt:lpstr>
      <vt:lpstr>Anmälan</vt:lpstr>
      <vt:lpstr>Anmälan</vt:lpstr>
      <vt:lpstr>Visa anmälda till en aktivitet</vt:lpstr>
      <vt:lpstr>Utskrift av närvarokort</vt:lpstr>
      <vt:lpstr>Registrering av närvaro</vt:lpstr>
      <vt:lpstr>Rapport från aktivitet</vt:lpstr>
      <vt:lpstr>Rapport från aktivitet</vt:lpstr>
      <vt:lpstr>Rapport från aktivitet</vt:lpstr>
      <vt:lpstr>Rapport från aktivitet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Mina Aktiviteter/Wordpress</dc:title>
  <dc:creator>Andersson, Lennart</dc:creator>
  <cp:lastModifiedBy>Lennart Andersson</cp:lastModifiedBy>
  <cp:revision>56</cp:revision>
  <cp:lastPrinted>2022-11-17T21:14:20Z</cp:lastPrinted>
  <dcterms:created xsi:type="dcterms:W3CDTF">2019-02-03T18:03:55Z</dcterms:created>
  <dcterms:modified xsi:type="dcterms:W3CDTF">2022-11-26T16:49:53Z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